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345" r:id="rId4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hy Godfrey" initials="KG" lastIdx="5" clrIdx="0"/>
  <p:cmAuthor id="2" name="Kirsty McIntyre" initials="KM" lastIdx="2" clrIdx="1">
    <p:extLst>
      <p:ext uri="{19B8F6BF-5375-455C-9EA6-DF929625EA0E}">
        <p15:presenceInfo xmlns:p15="http://schemas.microsoft.com/office/powerpoint/2012/main" userId="S-1-5-21-3048291309-4243281150-2874105409-11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9836"/>
    <a:srgbClr val="9BBB59"/>
    <a:srgbClr val="47992D"/>
    <a:srgbClr val="679835"/>
    <a:srgbClr val="5A9834"/>
    <a:srgbClr val="E00034"/>
    <a:srgbClr val="009FDA"/>
    <a:srgbClr val="A2AD00"/>
    <a:srgbClr val="0F4D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94" autoAdjust="0"/>
  </p:normalViewPr>
  <p:slideViewPr>
    <p:cSldViewPr snapToGrid="0" snapToObjects="1">
      <p:cViewPr varScale="1">
        <p:scale>
          <a:sx n="106" d="100"/>
          <a:sy n="106" d="100"/>
        </p:scale>
        <p:origin x="786" y="35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5F8424-E5CB-4617-B4A9-89F912575762}" type="datetimeFigureOut">
              <a:rPr lang="en-AU" smtClean="0"/>
              <a:t>4/07/2020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8DC75-1786-407E-9909-590CE75C514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6274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48DC75-1786-407E-9909-590CE75C514B}" type="slidenum">
              <a:rPr lang="en-AU" smtClean="0"/>
              <a:t>42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16527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A432B-018C-E943-A678-A8FD4778968A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CCBC5-979C-3247-90C1-B5DD4EEF8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478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A432B-018C-E943-A678-A8FD4778968A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CCBC5-979C-3247-90C1-B5DD4EEF8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403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A432B-018C-E943-A678-A8FD4778968A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CCBC5-979C-3247-90C1-B5DD4EEF8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506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A432B-018C-E943-A678-A8FD4778968A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CCBC5-979C-3247-90C1-B5DD4EEF8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795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A432B-018C-E943-A678-A8FD4778968A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CCBC5-979C-3247-90C1-B5DD4EEF8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53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A432B-018C-E943-A678-A8FD4778968A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CCBC5-979C-3247-90C1-B5DD4EEF8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223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A432B-018C-E943-A678-A8FD4778968A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CCBC5-979C-3247-90C1-B5DD4EEF8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525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A432B-018C-E943-A678-A8FD4778968A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CCBC5-979C-3247-90C1-B5DD4EEF8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768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A432B-018C-E943-A678-A8FD4778968A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CCBC5-979C-3247-90C1-B5DD4EEF8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607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A432B-018C-E943-A678-A8FD4778968A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CCBC5-979C-3247-90C1-B5DD4EEF8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637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A432B-018C-E943-A678-A8FD4778968A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CCBC5-979C-3247-90C1-B5DD4EEF8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518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A432B-018C-E943-A678-A8FD4778968A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CCBC5-979C-3247-90C1-B5DD4EEF8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37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geo.seed.nsw.gov.au/Public_Viewer/index.html?viewer=Public_Viewer&amp;locale=en-AU&amp;runWorkflow=AppendLayerCatalog&amp;CatalogLayer=SEED_Catalog.148.Flood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s://maps.six.nsw.gov.au/clipnship.htm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spatial.nsw.gov.au/products_and_services/web_services/access_web_services" TargetMode="External"/><Relationship Id="rId5" Type="http://schemas.openxmlformats.org/officeDocument/2006/relationships/hyperlink" Target="https://maps.six.nsw.gov.au/" TargetMode="External"/><Relationship Id="rId4" Type="http://schemas.openxmlformats.org/officeDocument/2006/relationships/image" Target="../media/image7.png"/><Relationship Id="rId9" Type="http://schemas.openxmlformats.org/officeDocument/2006/relationships/hyperlink" Target="https://geo.seed.nsw.gov.au/Public_Viewer/index.html?viewer=Public_Viewer&amp;locale=en-AU&amp;runWorkflow=AppendLayerCatalog&amp;CatalogLayer=SEED_Catalog.73.NPWS%20Estate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datasets.seed.nsw.gov.au/dataset/contaminated-land-list-of-nsw-contaminated-sites-notified-to-epa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s://geo.seed.nsw.gov.au/Public_Viewer/index.html?viewer=Public_Viewer&amp;locale=en-AU&amp;runWorkflow=AppendLayerCatalog&amp;CatalogLayer=SEED_Catalog.148.Salinity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geo.seed.nsw.gov.au/Public_Viewer/index.html?viewer=Public_Viewer&amp;locale=en-AU&amp;runWorkflow=AppendLayerCatalog&amp;CatalogLayer=SEED_Catalog.108" TargetMode="External"/><Relationship Id="rId5" Type="http://schemas.openxmlformats.org/officeDocument/2006/relationships/hyperlink" Target="https://geo.seed.nsw.gov.au/Public_Viewer/index.html?viewer=Public_Viewer&amp;locale=en-AU&amp;runWorkflow=AppendLayerCatalog&amp;CatalogLayer=SEED_Catalog.134.Land%20Application%20Map" TargetMode="External"/><Relationship Id="rId4" Type="http://schemas.openxmlformats.org/officeDocument/2006/relationships/image" Target="../media/image7.png"/><Relationship Id="rId9" Type="http://schemas.openxmlformats.org/officeDocument/2006/relationships/hyperlink" Target="https://geo.seed.nsw.gov.au/Public_Viewer/index.html?viewer=Public_Viewer&amp;locale=en-AU&amp;runWorkflow=AppendLayerCatalog&amp;CatalogLayer=SEED_Catalog.106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geo.seed.nsw.gov.au/Public_Viewer/index.html?viewer=Public_Viewer&amp;locale=en-AU&amp;runWorkflow=AppendLayerCatalog&amp;CatalogLayer=SEED_Catalog.147.Heritage" TargetMode="External"/><Relationship Id="rId5" Type="http://schemas.openxmlformats.org/officeDocument/2006/relationships/hyperlink" Target="https://www.environment.nsw.gov.au/heritageapp/heritagesearch.aspx" TargetMode="Externa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nvironment.nsw.gov.au/awssapp/login.aspx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s://www.environment.nsw.gov.au/vegetation/state-vegetation-type-map.htm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environment.gov.au/epbc/protected-matters-search-tool" TargetMode="External"/><Relationship Id="rId5" Type="http://schemas.openxmlformats.org/officeDocument/2006/relationships/hyperlink" Target="https://www.environment.nsw.gov.au/atlaspublicapp/UI_Modules/ATLAS_/AtlasSearch.aspx" TargetMode="Externa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s://www.environment.nsw.gov.au/NSWVCA20PRapp/LoginPR.aspx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environment.nsw.gov.au/vegetation/state-vegetation-type-map.htm" TargetMode="External"/><Relationship Id="rId5" Type="http://schemas.openxmlformats.org/officeDocument/2006/relationships/hyperlink" Target="https://datasets.seed.nsw.gov.au/dataset/nsw-bionet-vegetation-classification-data-collectiond2a04" TargetMode="Externa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6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9.png"/><Relationship Id="rId4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28773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9376" y="2875788"/>
            <a:ext cx="5754624" cy="22677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631" y="3098062"/>
            <a:ext cx="1225878" cy="3874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9766" y="3023528"/>
            <a:ext cx="1195624" cy="52265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947737" y="2918405"/>
            <a:ext cx="30953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Council Roadside Reserves Project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46E643-1F46-4478-8861-E446D304A57F}"/>
              </a:ext>
            </a:extLst>
          </p:cNvPr>
          <p:cNvSpPr txBox="1"/>
          <p:nvPr/>
        </p:nvSpPr>
        <p:spPr>
          <a:xfrm>
            <a:off x="4947737" y="3829345"/>
            <a:ext cx="33897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Guidelines to Prepare a </a:t>
            </a:r>
            <a:br>
              <a:rPr lang="en-AU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of Environmental Factors</a:t>
            </a:r>
            <a:endParaRPr lang="en-US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AACD39-2F9E-4A12-9494-509492DB41FA}"/>
              </a:ext>
            </a:extLst>
          </p:cNvPr>
          <p:cNvSpPr txBox="1"/>
          <p:nvPr/>
        </p:nvSpPr>
        <p:spPr>
          <a:xfrm>
            <a:off x="4947737" y="4386993"/>
            <a:ext cx="3203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Prepared on behalf of LGNSW for the Council Roadside Reserves Project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426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631" y="4676047"/>
            <a:ext cx="966822" cy="3055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9767" y="4610129"/>
            <a:ext cx="942962" cy="4122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4864" y="4588764"/>
            <a:ext cx="5279136" cy="55473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387138" y="4687860"/>
            <a:ext cx="321754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Council Roadside Reserves Project</a:t>
            </a:r>
            <a:endParaRPr lang="en-US" sz="15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1912" y="246945"/>
            <a:ext cx="841963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rgbClr val="4C98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Preparing an REF</a:t>
            </a:r>
            <a:endParaRPr lang="en-US" sz="2400" dirty="0">
              <a:solidFill>
                <a:srgbClr val="4C9836"/>
              </a:solidFill>
              <a:latin typeface="Arial"/>
              <a:cs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2768" y="0"/>
            <a:ext cx="2752302" cy="118449"/>
          </a:xfrm>
          <a:prstGeom prst="rect">
            <a:avLst/>
          </a:prstGeom>
          <a:solidFill>
            <a:srgbClr val="4C983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A87506C-2714-4152-826D-CD0E0443935C}"/>
              </a:ext>
            </a:extLst>
          </p:cNvPr>
          <p:cNvSpPr txBox="1">
            <a:spLocks/>
          </p:cNvSpPr>
          <p:nvPr/>
        </p:nvSpPr>
        <p:spPr>
          <a:xfrm>
            <a:off x="290541" y="759311"/>
            <a:ext cx="4096598" cy="583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A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1: Define the subject site/ study area for the REF:</a:t>
            </a:r>
            <a:endParaRPr lang="en-AU" sz="1600" b="1" dirty="0">
              <a:solidFill>
                <a:srgbClr val="00AE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76040F5-C9F0-4196-9306-19F458DF6059}"/>
              </a:ext>
            </a:extLst>
          </p:cNvPr>
          <p:cNvSpPr txBox="1">
            <a:spLocks/>
          </p:cNvSpPr>
          <p:nvPr/>
        </p:nvSpPr>
        <p:spPr>
          <a:xfrm>
            <a:off x="296181" y="1475171"/>
            <a:ext cx="4932036" cy="152710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73062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 of the proposed activity;</a:t>
            </a:r>
          </a:p>
          <a:p>
            <a:pPr marL="373062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 need for access to site, site compounds etc;</a:t>
            </a:r>
          </a:p>
          <a:p>
            <a:pPr marL="373062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 allowing for a ‘buffer’ to assess all potential  impacts.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939C4F8-CE55-4E15-9A99-6C37C1985732}"/>
              </a:ext>
            </a:extLst>
          </p:cNvPr>
          <p:cNvSpPr txBox="1"/>
          <p:nvPr/>
        </p:nvSpPr>
        <p:spPr>
          <a:xfrm>
            <a:off x="3041292" y="3312846"/>
            <a:ext cx="2186925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 REF Study Area includes proposed fence replacement alongside the road, as well as site compound area and buffer.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58A8F14-0190-468E-B0E9-A30E9EF5F14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2147" y="505840"/>
            <a:ext cx="3868353" cy="387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550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631" y="4676047"/>
            <a:ext cx="966822" cy="3055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9767" y="4610129"/>
            <a:ext cx="942962" cy="4122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4864" y="4588764"/>
            <a:ext cx="5279136" cy="55473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387138" y="4687860"/>
            <a:ext cx="321754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Council Roadside Reserves Project</a:t>
            </a:r>
            <a:endParaRPr lang="en-US" sz="15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1912" y="246945"/>
            <a:ext cx="841963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rgbClr val="4C98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Preparing an REF</a:t>
            </a:r>
            <a:endParaRPr lang="en-US" sz="2400" dirty="0">
              <a:solidFill>
                <a:srgbClr val="4C9836"/>
              </a:solidFill>
              <a:latin typeface="Arial"/>
              <a:cs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2768" y="0"/>
            <a:ext cx="2752302" cy="118449"/>
          </a:xfrm>
          <a:prstGeom prst="rect">
            <a:avLst/>
          </a:prstGeom>
          <a:solidFill>
            <a:srgbClr val="4C983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A87506C-2714-4152-826D-CD0E0443935C}"/>
              </a:ext>
            </a:extLst>
          </p:cNvPr>
          <p:cNvSpPr txBox="1">
            <a:spLocks/>
          </p:cNvSpPr>
          <p:nvPr/>
        </p:nvSpPr>
        <p:spPr>
          <a:xfrm>
            <a:off x="290541" y="759311"/>
            <a:ext cx="4096598" cy="583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A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2: Data Audit</a:t>
            </a:r>
            <a:endParaRPr lang="en-AU" sz="1600" b="1" dirty="0">
              <a:solidFill>
                <a:srgbClr val="00AE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E2BE7162-C5EF-4FE1-9C61-1B24C3C45D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0091921"/>
              </p:ext>
            </p:extLst>
          </p:nvPr>
        </p:nvGraphicFramePr>
        <p:xfrm>
          <a:off x="350130" y="1202598"/>
          <a:ext cx="8419633" cy="3303466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588711">
                  <a:extLst>
                    <a:ext uri="{9D8B030D-6E8A-4147-A177-3AD203B41FA5}">
                      <a16:colId xmlns:a16="http://schemas.microsoft.com/office/drawing/2014/main" val="1205949068"/>
                    </a:ext>
                  </a:extLst>
                </a:gridCol>
                <a:gridCol w="2470609">
                  <a:extLst>
                    <a:ext uri="{9D8B030D-6E8A-4147-A177-3AD203B41FA5}">
                      <a16:colId xmlns:a16="http://schemas.microsoft.com/office/drawing/2014/main" val="3321310122"/>
                    </a:ext>
                  </a:extLst>
                </a:gridCol>
                <a:gridCol w="4360313">
                  <a:extLst>
                    <a:ext uri="{9D8B030D-6E8A-4147-A177-3AD203B41FA5}">
                      <a16:colId xmlns:a16="http://schemas.microsoft.com/office/drawing/2014/main" val="2131605940"/>
                    </a:ext>
                  </a:extLst>
                </a:gridCol>
              </a:tblGrid>
              <a:tr h="388179">
                <a:tc>
                  <a:txBody>
                    <a:bodyPr/>
                    <a:lstStyle/>
                    <a:p>
                      <a:r>
                        <a:rPr lang="en-AU" sz="1100" dirty="0"/>
                        <a:t>REF Content</a:t>
                      </a:r>
                      <a:endParaRPr lang="en-A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286" marR="71286" marT="35643" marB="35643">
                    <a:solidFill>
                      <a:srgbClr val="47992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100" dirty="0"/>
                        <a:t>Data Required for REF</a:t>
                      </a:r>
                      <a:endParaRPr lang="en-A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286" marR="71286" marT="35643" marB="35643">
                    <a:solidFill>
                      <a:srgbClr val="47992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100" dirty="0"/>
                        <a:t>Data Source (if not available on Council’s GIS)</a:t>
                      </a:r>
                      <a:endParaRPr lang="en-A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286" marR="71286" marT="35643" marB="35643">
                    <a:solidFill>
                      <a:srgbClr val="4799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9893271"/>
                  </a:ext>
                </a:extLst>
              </a:tr>
              <a:tr h="368312">
                <a:tc>
                  <a:txBody>
                    <a:bodyPr/>
                    <a:lstStyle/>
                    <a:p>
                      <a:r>
                        <a:rPr lang="en-AU" sz="1000" dirty="0"/>
                        <a:t>Location</a:t>
                      </a:r>
                      <a:endParaRPr lang="en-A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286" marR="71286" marT="35643" marB="35643"/>
                </a:tc>
                <a:tc>
                  <a:txBody>
                    <a:bodyPr/>
                    <a:lstStyle/>
                    <a:p>
                      <a:r>
                        <a:rPr lang="en-AU" sz="1000" dirty="0"/>
                        <a:t>Lot and DP  / Address/ Coordinates</a:t>
                      </a:r>
                      <a:endParaRPr lang="en-A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286" marR="71286" marT="35643" marB="35643"/>
                </a:tc>
                <a:tc>
                  <a:txBody>
                    <a:bodyPr/>
                    <a:lstStyle/>
                    <a:p>
                      <a:r>
                        <a:rPr lang="en-AU" sz="1000" dirty="0"/>
                        <a:t>SIX Maps:</a:t>
                      </a:r>
                    </a:p>
                    <a:p>
                      <a:r>
                        <a:rPr lang="en-AU" sz="900" dirty="0">
                          <a:hlinkClick r:id="rId5"/>
                        </a:rPr>
                        <a:t>https://maps.six.nsw.gov.au/</a:t>
                      </a:r>
                      <a:endParaRPr lang="en-A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1286" marT="35643" marB="35643"/>
                </a:tc>
                <a:extLst>
                  <a:ext uri="{0D108BD9-81ED-4DB2-BD59-A6C34878D82A}">
                    <a16:rowId xmlns:a16="http://schemas.microsoft.com/office/drawing/2014/main" val="1790955459"/>
                  </a:ext>
                </a:extLst>
              </a:tr>
              <a:tr h="368312">
                <a:tc>
                  <a:txBody>
                    <a:bodyPr/>
                    <a:lstStyle/>
                    <a:p>
                      <a:r>
                        <a:rPr lang="en-AU" sz="1000" dirty="0"/>
                        <a:t>Site Context</a:t>
                      </a:r>
                      <a:endParaRPr lang="en-A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286" marR="71286" marT="35643" marB="35643"/>
                </a:tc>
                <a:tc>
                  <a:txBody>
                    <a:bodyPr/>
                    <a:lstStyle/>
                    <a:p>
                      <a:r>
                        <a:rPr lang="en-AU" sz="1000" dirty="0"/>
                        <a:t>Site and surrounds</a:t>
                      </a:r>
                      <a:endParaRPr lang="en-A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286" marR="71286" marT="35643" marB="35643"/>
                </a:tc>
                <a:tc>
                  <a:txBody>
                    <a:bodyPr/>
                    <a:lstStyle/>
                    <a:p>
                      <a:r>
                        <a:rPr lang="en-AU" sz="1000" dirty="0"/>
                        <a:t>NSW Imagery WMS:</a:t>
                      </a:r>
                    </a:p>
                    <a:p>
                      <a:r>
                        <a:rPr lang="en-AU" sz="900" dirty="0">
                          <a:hlinkClick r:id="rId6"/>
                        </a:rPr>
                        <a:t>https://www.spatial.nsw.gov.au/products_and_services/web_services/access_web_services</a:t>
                      </a:r>
                      <a:endParaRPr lang="en-A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1286" marT="35643" marB="35643"/>
                </a:tc>
                <a:extLst>
                  <a:ext uri="{0D108BD9-81ED-4DB2-BD59-A6C34878D82A}">
                    <a16:rowId xmlns:a16="http://schemas.microsoft.com/office/drawing/2014/main" val="1106713733"/>
                  </a:ext>
                </a:extLst>
              </a:tr>
              <a:tr h="368312">
                <a:tc>
                  <a:txBody>
                    <a:bodyPr/>
                    <a:lstStyle/>
                    <a:p>
                      <a:r>
                        <a:rPr lang="en-AU" sz="1000" dirty="0"/>
                        <a:t>Topography</a:t>
                      </a:r>
                      <a:endParaRPr lang="en-A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286" marR="71286" marT="35643" marB="35643"/>
                </a:tc>
                <a:tc>
                  <a:txBody>
                    <a:bodyPr/>
                    <a:lstStyle/>
                    <a:p>
                      <a:r>
                        <a:rPr lang="en-AU" sz="1000" dirty="0"/>
                        <a:t>Topography</a:t>
                      </a:r>
                      <a:endParaRPr lang="en-A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286" marR="71286" marT="35643" marB="35643"/>
                </a:tc>
                <a:tc>
                  <a:txBody>
                    <a:bodyPr/>
                    <a:lstStyle/>
                    <a:p>
                      <a:r>
                        <a:rPr lang="en-AU" sz="1000" dirty="0"/>
                        <a:t>SIX Topographic Data:</a:t>
                      </a:r>
                    </a:p>
                    <a:p>
                      <a:r>
                        <a:rPr lang="en-AU" sz="900" dirty="0">
                          <a:hlinkClick r:id="rId7"/>
                        </a:rPr>
                        <a:t>https://maps.six.nsw.gov.au/clipnship.html</a:t>
                      </a:r>
                      <a:endParaRPr lang="en-A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1286" marT="35643" marB="35643"/>
                </a:tc>
                <a:extLst>
                  <a:ext uri="{0D108BD9-81ED-4DB2-BD59-A6C34878D82A}">
                    <a16:rowId xmlns:a16="http://schemas.microsoft.com/office/drawing/2014/main" val="3466669216"/>
                  </a:ext>
                </a:extLst>
              </a:tr>
              <a:tr h="368312">
                <a:tc>
                  <a:txBody>
                    <a:bodyPr/>
                    <a:lstStyle/>
                    <a:p>
                      <a:r>
                        <a:rPr lang="en-AU" sz="1000" dirty="0"/>
                        <a:t>Hydrology</a:t>
                      </a:r>
                      <a:endParaRPr lang="en-A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286" marR="71286" marT="35643" marB="35643"/>
                </a:tc>
                <a:tc>
                  <a:txBody>
                    <a:bodyPr/>
                    <a:lstStyle/>
                    <a:p>
                      <a:r>
                        <a:rPr lang="en-AU" sz="1000" dirty="0"/>
                        <a:t>Drainage/ hydrology/ catchment</a:t>
                      </a:r>
                      <a:endParaRPr lang="en-A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286" marR="71286" marT="35643" marB="35643"/>
                </a:tc>
                <a:tc>
                  <a:txBody>
                    <a:bodyPr/>
                    <a:lstStyle/>
                    <a:p>
                      <a:r>
                        <a:rPr lang="en-AU" sz="1000" dirty="0"/>
                        <a:t>SIX Hydrology Data:</a:t>
                      </a:r>
                    </a:p>
                    <a:p>
                      <a:r>
                        <a:rPr lang="en-AU" sz="900" dirty="0">
                          <a:hlinkClick r:id="rId7"/>
                        </a:rPr>
                        <a:t>https://maps.six.nsw.gov.au/clipnship.html</a:t>
                      </a:r>
                      <a:endParaRPr lang="en-A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1286" marT="35643" marB="35643"/>
                </a:tc>
                <a:extLst>
                  <a:ext uri="{0D108BD9-81ED-4DB2-BD59-A6C34878D82A}">
                    <a16:rowId xmlns:a16="http://schemas.microsoft.com/office/drawing/2014/main" val="4168853449"/>
                  </a:ext>
                </a:extLst>
              </a:tr>
              <a:tr h="487123">
                <a:tc>
                  <a:txBody>
                    <a:bodyPr/>
                    <a:lstStyle/>
                    <a:p>
                      <a:endParaRPr lang="en-AU" sz="1100" b="1" dirty="0"/>
                    </a:p>
                  </a:txBody>
                  <a:tcPr marL="71286" marR="71286" marT="35643" marB="35643"/>
                </a:tc>
                <a:tc>
                  <a:txBody>
                    <a:bodyPr/>
                    <a:lstStyle/>
                    <a:p>
                      <a:r>
                        <a:rPr lang="en-AU" sz="1000" dirty="0"/>
                        <a:t>Flood prone land</a:t>
                      </a:r>
                      <a:endParaRPr lang="en-A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286" marR="71286" marT="35643" marB="35643"/>
                </a:tc>
                <a:tc>
                  <a:txBody>
                    <a:bodyPr/>
                    <a:lstStyle/>
                    <a:p>
                      <a:r>
                        <a:rPr lang="en-AU" sz="1000" dirty="0"/>
                        <a:t>LEP Flood Prone Land:</a:t>
                      </a:r>
                    </a:p>
                    <a:p>
                      <a:r>
                        <a:rPr lang="en-AU" sz="900" dirty="0">
                          <a:hlinkClick r:id="rId8"/>
                        </a:rPr>
                        <a:t>https://geo.seed.nsw.gov.au/Public_Viewer/index.html?viewer=Public_Viewer&amp;locale=en-AU&amp;runWorkflow=AppendLayerCatalog&amp;CatalogLayer=SEED_Catalog.148.Flood</a:t>
                      </a:r>
                      <a:endParaRPr lang="en-A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1286" marT="35643" marB="35643"/>
                </a:tc>
                <a:extLst>
                  <a:ext uri="{0D108BD9-81ED-4DB2-BD59-A6C34878D82A}">
                    <a16:rowId xmlns:a16="http://schemas.microsoft.com/office/drawing/2014/main" val="2410393574"/>
                  </a:ext>
                </a:extLst>
              </a:tr>
              <a:tr h="380193">
                <a:tc>
                  <a:txBody>
                    <a:bodyPr/>
                    <a:lstStyle/>
                    <a:p>
                      <a:r>
                        <a:rPr lang="en-AU" sz="1000" dirty="0"/>
                        <a:t>Land use and ownership</a:t>
                      </a:r>
                      <a:endParaRPr lang="en-A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286" marR="71286" marT="35643" marB="35643"/>
                </a:tc>
                <a:tc>
                  <a:txBody>
                    <a:bodyPr/>
                    <a:lstStyle/>
                    <a:p>
                      <a:r>
                        <a:rPr lang="en-AU" sz="1000" dirty="0"/>
                        <a:t>Land ownership</a:t>
                      </a:r>
                      <a:endParaRPr lang="en-A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286" marR="71286" marT="35643" marB="3564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000" dirty="0"/>
                        <a:t>Council’s property database</a:t>
                      </a:r>
                    </a:p>
                  </a:txBody>
                  <a:tcPr marL="72000" marR="71286" marT="35643" marB="35643"/>
                </a:tc>
                <a:extLst>
                  <a:ext uri="{0D108BD9-81ED-4DB2-BD59-A6C34878D82A}">
                    <a16:rowId xmlns:a16="http://schemas.microsoft.com/office/drawing/2014/main" val="2391988866"/>
                  </a:ext>
                </a:extLst>
              </a:tr>
              <a:tr h="399500">
                <a:tc>
                  <a:txBody>
                    <a:bodyPr/>
                    <a:lstStyle/>
                    <a:p>
                      <a:endParaRPr lang="en-AU" sz="1100" b="1" dirty="0"/>
                    </a:p>
                  </a:txBody>
                  <a:tcPr marL="71286" marR="71286" marT="35643" marB="35643"/>
                </a:tc>
                <a:tc>
                  <a:txBody>
                    <a:bodyPr/>
                    <a:lstStyle/>
                    <a:p>
                      <a:r>
                        <a:rPr lang="en-AU" sz="1000" dirty="0"/>
                        <a:t>Proximity to NPWS Land</a:t>
                      </a:r>
                      <a:endParaRPr lang="en-A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286" marR="71286" marT="35643" marB="3564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000" dirty="0"/>
                        <a:t>SEED </a:t>
                      </a:r>
                      <a:r>
                        <a:rPr lang="en-AU" sz="1000" dirty="0" err="1"/>
                        <a:t>Webmap</a:t>
                      </a:r>
                      <a:r>
                        <a:rPr lang="en-AU" sz="1000" dirty="0"/>
                        <a:t>:</a:t>
                      </a:r>
                    </a:p>
                    <a:p>
                      <a:pPr algn="l" fontAlgn="b"/>
                      <a:r>
                        <a:rPr lang="en-AU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9"/>
                        </a:rPr>
                        <a:t>https://geo.seed.nsw.gov.au/Public_Viewer/index.html?viewer=Public_Viewer&amp;locale=en-AU&amp;runWorkflow=AppendLayerCatalog&amp;CatalogLayer=SEED_Catalog.73.NPWS%20Estate</a:t>
                      </a:r>
                      <a:endParaRPr lang="en-AU" sz="9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426" marT="7426" marB="0" anchor="b"/>
                </a:tc>
                <a:extLst>
                  <a:ext uri="{0D108BD9-81ED-4DB2-BD59-A6C34878D82A}">
                    <a16:rowId xmlns:a16="http://schemas.microsoft.com/office/drawing/2014/main" val="18254787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5309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631" y="4676047"/>
            <a:ext cx="966822" cy="3055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9767" y="4610129"/>
            <a:ext cx="942962" cy="4122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4864" y="4588764"/>
            <a:ext cx="5279136" cy="55473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387138" y="4687860"/>
            <a:ext cx="321754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Council Roadside Reserves Project</a:t>
            </a:r>
            <a:endParaRPr lang="en-US" sz="15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1912" y="246945"/>
            <a:ext cx="841963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rgbClr val="4C98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Preparing an REF</a:t>
            </a:r>
            <a:endParaRPr lang="en-US" sz="2400" dirty="0">
              <a:solidFill>
                <a:srgbClr val="4C9836"/>
              </a:solidFill>
              <a:latin typeface="Arial"/>
              <a:cs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2768" y="0"/>
            <a:ext cx="2752302" cy="118449"/>
          </a:xfrm>
          <a:prstGeom prst="rect">
            <a:avLst/>
          </a:prstGeom>
          <a:solidFill>
            <a:srgbClr val="4C983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A87506C-2714-4152-826D-CD0E0443935C}"/>
              </a:ext>
            </a:extLst>
          </p:cNvPr>
          <p:cNvSpPr txBox="1">
            <a:spLocks/>
          </p:cNvSpPr>
          <p:nvPr/>
        </p:nvSpPr>
        <p:spPr>
          <a:xfrm>
            <a:off x="290541" y="759311"/>
            <a:ext cx="4096598" cy="3375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A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2: Data Audit</a:t>
            </a:r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7025F97B-8E85-430B-8B00-2EB43B5FD1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066743"/>
              </p:ext>
            </p:extLst>
          </p:nvPr>
        </p:nvGraphicFramePr>
        <p:xfrm>
          <a:off x="379494" y="1172176"/>
          <a:ext cx="8547530" cy="309698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612845">
                  <a:extLst>
                    <a:ext uri="{9D8B030D-6E8A-4147-A177-3AD203B41FA5}">
                      <a16:colId xmlns:a16="http://schemas.microsoft.com/office/drawing/2014/main" val="1205949068"/>
                    </a:ext>
                  </a:extLst>
                </a:gridCol>
                <a:gridCol w="2508138">
                  <a:extLst>
                    <a:ext uri="{9D8B030D-6E8A-4147-A177-3AD203B41FA5}">
                      <a16:colId xmlns:a16="http://schemas.microsoft.com/office/drawing/2014/main" val="3321310122"/>
                    </a:ext>
                  </a:extLst>
                </a:gridCol>
                <a:gridCol w="4426547">
                  <a:extLst>
                    <a:ext uri="{9D8B030D-6E8A-4147-A177-3AD203B41FA5}">
                      <a16:colId xmlns:a16="http://schemas.microsoft.com/office/drawing/2014/main" val="2131605940"/>
                    </a:ext>
                  </a:extLst>
                </a:gridCol>
              </a:tblGrid>
              <a:tr h="394075">
                <a:tc>
                  <a:txBody>
                    <a:bodyPr/>
                    <a:lstStyle/>
                    <a:p>
                      <a:r>
                        <a:rPr lang="en-AU" sz="1100" dirty="0"/>
                        <a:t>REF Content</a:t>
                      </a:r>
                      <a:endParaRPr lang="en-A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369" marR="72369" marT="36185" marB="36185">
                    <a:solidFill>
                      <a:srgbClr val="4C983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100" dirty="0"/>
                        <a:t>Data Required for REF</a:t>
                      </a:r>
                      <a:endParaRPr lang="en-A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369" marR="72369" marT="36185" marB="36185">
                    <a:solidFill>
                      <a:srgbClr val="4C983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100" dirty="0"/>
                        <a:t>Data Source</a:t>
                      </a:r>
                      <a:endParaRPr lang="en-A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369" marR="72369" marT="36185" marB="36185">
                    <a:solidFill>
                      <a:srgbClr val="4C98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9893271"/>
                  </a:ext>
                </a:extLst>
              </a:tr>
              <a:tr h="622410">
                <a:tc>
                  <a:txBody>
                    <a:bodyPr/>
                    <a:lstStyle/>
                    <a:p>
                      <a:r>
                        <a:rPr lang="en-AU" sz="1000" dirty="0"/>
                        <a:t>SEPP</a:t>
                      </a:r>
                      <a:endParaRPr lang="en-A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369" marR="72369" marT="36185" marB="36185"/>
                </a:tc>
                <a:tc>
                  <a:txBody>
                    <a:bodyPr/>
                    <a:lstStyle/>
                    <a:p>
                      <a:r>
                        <a:rPr lang="en-AU" sz="1000" dirty="0"/>
                        <a:t>SEPP (Coastal Management) 2018</a:t>
                      </a:r>
                      <a:endParaRPr lang="en-A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369" marR="72369" marT="36185" marB="3618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000" dirty="0"/>
                        <a:t>SEED </a:t>
                      </a:r>
                      <a:r>
                        <a:rPr lang="en-AU" sz="1000" dirty="0" err="1"/>
                        <a:t>Webmap</a:t>
                      </a:r>
                      <a:r>
                        <a:rPr lang="en-AU" sz="1000" dirty="0"/>
                        <a:t>:</a:t>
                      </a:r>
                      <a:endParaRPr lang="en-AU" sz="1000" u="sng" strike="noStrike" dirty="0">
                        <a:effectLst/>
                        <a:hlinkClick r:id="rId5"/>
                      </a:endParaRPr>
                    </a:p>
                    <a:p>
                      <a:pPr algn="l" fontAlgn="b"/>
                      <a:r>
                        <a:rPr lang="en-AU" sz="900" u="sng" strike="noStrike" dirty="0">
                          <a:effectLst/>
                          <a:hlinkClick r:id="rId5"/>
                        </a:rPr>
                        <a:t>https://geo.seed.nsw.gov.au/Public_Viewer/index.html?viewer=Public_Viewer&amp;locale=en-AU&amp;runWorkflow=AppendLayerCatalog&amp;CatalogLayer=SEED_Catalog.134.Land%20Application%20Map</a:t>
                      </a:r>
                      <a:endParaRPr lang="en-AU" sz="900" b="0" i="0" u="sng" strike="noStrike" dirty="0">
                        <a:solidFill>
                          <a:srgbClr val="0563C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539" marT="7539" marB="0" anchor="ctr"/>
                </a:tc>
                <a:extLst>
                  <a:ext uri="{0D108BD9-81ED-4DB2-BD59-A6C34878D82A}">
                    <a16:rowId xmlns:a16="http://schemas.microsoft.com/office/drawing/2014/main" val="1028162312"/>
                  </a:ext>
                </a:extLst>
              </a:tr>
              <a:tr h="510360">
                <a:tc>
                  <a:txBody>
                    <a:bodyPr/>
                    <a:lstStyle/>
                    <a:p>
                      <a:r>
                        <a:rPr lang="en-AU" sz="1000" dirty="0"/>
                        <a:t>Soil Types</a:t>
                      </a:r>
                      <a:endParaRPr lang="en-A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369" marR="72369" marT="36185" marB="36185"/>
                </a:tc>
                <a:tc>
                  <a:txBody>
                    <a:bodyPr/>
                    <a:lstStyle/>
                    <a:p>
                      <a:r>
                        <a:rPr lang="en-AU" sz="1000" dirty="0"/>
                        <a:t>Soil types</a:t>
                      </a:r>
                      <a:endParaRPr lang="en-A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369" marR="72369" marT="36185" marB="36185"/>
                </a:tc>
                <a:tc>
                  <a:txBody>
                    <a:bodyPr/>
                    <a:lstStyle/>
                    <a:p>
                      <a:r>
                        <a:rPr lang="en-AU" sz="1000" dirty="0"/>
                        <a:t>SEED </a:t>
                      </a:r>
                      <a:r>
                        <a:rPr lang="en-AU" sz="1000" dirty="0" err="1"/>
                        <a:t>Webmap</a:t>
                      </a:r>
                      <a:r>
                        <a:rPr lang="en-AU" sz="1000" dirty="0"/>
                        <a:t>:</a:t>
                      </a:r>
                    </a:p>
                    <a:p>
                      <a:r>
                        <a:rPr lang="en-AU" sz="900" dirty="0">
                          <a:hlinkClick r:id="rId6"/>
                        </a:rPr>
                        <a:t>https://geo.seed.nsw.gov.au/Public_Viewer/index.html?viewer=Public_Viewer&amp;locale=en-AU&amp;runWorkflow=AppendLayerCatalog&amp;CatalogLayer=SEED_Catalog.108</a:t>
                      </a:r>
                      <a:endParaRPr lang="en-A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369" marT="36185" marB="36185"/>
                </a:tc>
                <a:extLst>
                  <a:ext uri="{0D108BD9-81ED-4DB2-BD59-A6C34878D82A}">
                    <a16:rowId xmlns:a16="http://schemas.microsoft.com/office/drawing/2014/main" val="3869973960"/>
                  </a:ext>
                </a:extLst>
              </a:tr>
              <a:tr h="549420">
                <a:tc>
                  <a:txBody>
                    <a:bodyPr/>
                    <a:lstStyle/>
                    <a:p>
                      <a:endParaRPr lang="en-A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369" marR="72369" marT="36185" marB="36185"/>
                </a:tc>
                <a:tc>
                  <a:txBody>
                    <a:bodyPr/>
                    <a:lstStyle/>
                    <a:p>
                      <a:r>
                        <a:rPr lang="en-AU" sz="1000" dirty="0"/>
                        <a:t>Soil salinity</a:t>
                      </a:r>
                      <a:endParaRPr lang="en-A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369" marR="72369" marT="36185" marB="36185"/>
                </a:tc>
                <a:tc>
                  <a:txBody>
                    <a:bodyPr/>
                    <a:lstStyle/>
                    <a:p>
                      <a:r>
                        <a:rPr lang="en-AU" sz="1000" dirty="0"/>
                        <a:t>SEED </a:t>
                      </a:r>
                      <a:r>
                        <a:rPr lang="en-AU" sz="1000" dirty="0" err="1"/>
                        <a:t>Webmap</a:t>
                      </a:r>
                      <a:r>
                        <a:rPr lang="en-AU" sz="1000" dirty="0"/>
                        <a:t>:</a:t>
                      </a:r>
                    </a:p>
                    <a:p>
                      <a:r>
                        <a:rPr lang="en-AU" sz="900" dirty="0">
                          <a:hlinkClick r:id="rId7"/>
                        </a:rPr>
                        <a:t>https://geo.seed.nsw.gov.au/Public_Viewer/index.html?viewer=Public_Viewer&amp;locale=en-AU&amp;runWorkflow=AppendLayerCatalog&amp;CatalogLayer=SEED_Catalog.148.Salinity</a:t>
                      </a:r>
                      <a:endParaRPr lang="en-A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369" marT="36185" marB="36185"/>
                </a:tc>
                <a:extLst>
                  <a:ext uri="{0D108BD9-81ED-4DB2-BD59-A6C34878D82A}">
                    <a16:rowId xmlns:a16="http://schemas.microsoft.com/office/drawing/2014/main" val="1230757575"/>
                  </a:ext>
                </a:extLst>
              </a:tr>
              <a:tr h="510360">
                <a:tc>
                  <a:txBody>
                    <a:bodyPr/>
                    <a:lstStyle/>
                    <a:p>
                      <a:r>
                        <a:rPr lang="en-AU" sz="1000" dirty="0"/>
                        <a:t>Contaminated Land</a:t>
                      </a:r>
                      <a:endParaRPr lang="en-A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369" marR="72369" marT="36185" marB="36185"/>
                </a:tc>
                <a:tc>
                  <a:txBody>
                    <a:bodyPr/>
                    <a:lstStyle/>
                    <a:p>
                      <a:r>
                        <a:rPr lang="en-AU" sz="1000" dirty="0"/>
                        <a:t>Contaminated sites</a:t>
                      </a:r>
                      <a:endParaRPr lang="en-A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369" marR="72369" marT="36185" marB="36185"/>
                </a:tc>
                <a:tc>
                  <a:txBody>
                    <a:bodyPr/>
                    <a:lstStyle/>
                    <a:p>
                      <a:r>
                        <a:rPr lang="en-AU" sz="1000" dirty="0"/>
                        <a:t>EPA Public Register – Contaminated Sites</a:t>
                      </a:r>
                    </a:p>
                    <a:p>
                      <a:r>
                        <a:rPr lang="en-AU" sz="900" dirty="0">
                          <a:hlinkClick r:id="rId8"/>
                        </a:rPr>
                        <a:t>https://datasets.seed.nsw.gov.au/dataset/contaminated-land-list-of-nsw-contaminated-sites-notified-to-epa</a:t>
                      </a:r>
                      <a:endParaRPr lang="en-A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369" marT="36185" marB="36185"/>
                </a:tc>
                <a:extLst>
                  <a:ext uri="{0D108BD9-81ED-4DB2-BD59-A6C34878D82A}">
                    <a16:rowId xmlns:a16="http://schemas.microsoft.com/office/drawing/2014/main" val="1901793998"/>
                  </a:ext>
                </a:extLst>
              </a:tr>
              <a:tr h="510360">
                <a:tc>
                  <a:txBody>
                    <a:bodyPr/>
                    <a:lstStyle/>
                    <a:p>
                      <a:r>
                        <a:rPr lang="en-AU" sz="1000" dirty="0"/>
                        <a:t>Acid </a:t>
                      </a:r>
                      <a:r>
                        <a:rPr lang="en-AU" sz="1000" dirty="0" err="1"/>
                        <a:t>Sulfate</a:t>
                      </a:r>
                      <a:r>
                        <a:rPr lang="en-AU" sz="1000" dirty="0"/>
                        <a:t> Soils</a:t>
                      </a:r>
                      <a:endParaRPr lang="en-A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369" marR="72369" marT="36185" marB="3618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000" dirty="0"/>
                        <a:t>Potential Acid </a:t>
                      </a:r>
                      <a:r>
                        <a:rPr lang="en-AU" sz="1000" dirty="0" err="1"/>
                        <a:t>Sulfate</a:t>
                      </a:r>
                      <a:r>
                        <a:rPr lang="en-AU" sz="1000" dirty="0"/>
                        <a:t> Soils maps</a:t>
                      </a:r>
                    </a:p>
                    <a:p>
                      <a:endParaRPr lang="en-A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369" marR="72369" marT="36185" marB="36185"/>
                </a:tc>
                <a:tc>
                  <a:txBody>
                    <a:bodyPr/>
                    <a:lstStyle/>
                    <a:p>
                      <a:r>
                        <a:rPr lang="en-AU" sz="1000" dirty="0"/>
                        <a:t>SEED </a:t>
                      </a:r>
                      <a:r>
                        <a:rPr lang="en-AU" sz="1000" dirty="0" err="1"/>
                        <a:t>Webmap</a:t>
                      </a:r>
                      <a:r>
                        <a:rPr lang="en-AU" sz="1000" dirty="0"/>
                        <a:t>:</a:t>
                      </a:r>
                    </a:p>
                    <a:p>
                      <a:r>
                        <a:rPr lang="en-AU" sz="900" dirty="0">
                          <a:hlinkClick r:id="rId9"/>
                        </a:rPr>
                        <a:t>https://geo.seed.nsw.gov.au/Public_Viewer/index.html?viewer=Public_Viewer&amp;locale=en-AU&amp;runWorkflow=AppendLayerCatalog&amp;CatalogLayer=SEED_Catalog.106</a:t>
                      </a:r>
                      <a:endParaRPr lang="en-A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369" marT="36185" marB="36185"/>
                </a:tc>
                <a:extLst>
                  <a:ext uri="{0D108BD9-81ED-4DB2-BD59-A6C34878D82A}">
                    <a16:rowId xmlns:a16="http://schemas.microsoft.com/office/drawing/2014/main" val="35748494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9737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631" y="4676047"/>
            <a:ext cx="966822" cy="3055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9767" y="4610129"/>
            <a:ext cx="942962" cy="4122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4864" y="4588764"/>
            <a:ext cx="5279136" cy="55473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387138" y="4687860"/>
            <a:ext cx="321754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Council Roadside Reserves Project</a:t>
            </a:r>
            <a:endParaRPr lang="en-US" sz="15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1912" y="246945"/>
            <a:ext cx="841963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rgbClr val="4C98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Preparing an REF</a:t>
            </a:r>
            <a:endParaRPr lang="en-US" sz="2400" dirty="0">
              <a:solidFill>
                <a:srgbClr val="4C9836"/>
              </a:solidFill>
              <a:latin typeface="Arial"/>
              <a:cs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2768" y="0"/>
            <a:ext cx="2752302" cy="118449"/>
          </a:xfrm>
          <a:prstGeom prst="rect">
            <a:avLst/>
          </a:prstGeom>
          <a:solidFill>
            <a:srgbClr val="4C983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A87506C-2714-4152-826D-CD0E0443935C}"/>
              </a:ext>
            </a:extLst>
          </p:cNvPr>
          <p:cNvSpPr txBox="1">
            <a:spLocks/>
          </p:cNvSpPr>
          <p:nvPr/>
        </p:nvSpPr>
        <p:spPr>
          <a:xfrm>
            <a:off x="290541" y="759311"/>
            <a:ext cx="4096598" cy="3375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A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2: Data Audit</a:t>
            </a:r>
          </a:p>
        </p:txBody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5EB2DC90-270B-4028-AFED-E5C2FDD9F0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4938015"/>
              </p:ext>
            </p:extLst>
          </p:nvPr>
        </p:nvGraphicFramePr>
        <p:xfrm>
          <a:off x="363996" y="1182834"/>
          <a:ext cx="8563028" cy="2703367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615769">
                  <a:extLst>
                    <a:ext uri="{9D8B030D-6E8A-4147-A177-3AD203B41FA5}">
                      <a16:colId xmlns:a16="http://schemas.microsoft.com/office/drawing/2014/main" val="1205949068"/>
                    </a:ext>
                  </a:extLst>
                </a:gridCol>
                <a:gridCol w="2512686">
                  <a:extLst>
                    <a:ext uri="{9D8B030D-6E8A-4147-A177-3AD203B41FA5}">
                      <a16:colId xmlns:a16="http://schemas.microsoft.com/office/drawing/2014/main" val="3321310122"/>
                    </a:ext>
                  </a:extLst>
                </a:gridCol>
                <a:gridCol w="4434573">
                  <a:extLst>
                    <a:ext uri="{9D8B030D-6E8A-4147-A177-3AD203B41FA5}">
                      <a16:colId xmlns:a16="http://schemas.microsoft.com/office/drawing/2014/main" val="2131605940"/>
                    </a:ext>
                  </a:extLst>
                </a:gridCol>
              </a:tblGrid>
              <a:tr h="463935">
                <a:tc>
                  <a:txBody>
                    <a:bodyPr/>
                    <a:lstStyle/>
                    <a:p>
                      <a:r>
                        <a:rPr lang="en-AU" sz="1100" dirty="0"/>
                        <a:t>REF Content</a:t>
                      </a:r>
                      <a:endParaRPr lang="en-A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500" marR="72500" marT="36250" marB="36250">
                    <a:solidFill>
                      <a:srgbClr val="4C983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100" dirty="0"/>
                        <a:t>Data Required for REF</a:t>
                      </a:r>
                      <a:endParaRPr lang="en-A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500" marR="72500" marT="36250" marB="36250">
                    <a:solidFill>
                      <a:srgbClr val="4C983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100" dirty="0"/>
                        <a:t>Data Source</a:t>
                      </a:r>
                      <a:endParaRPr lang="en-A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500" marR="72500" marT="36250" marB="36250">
                    <a:solidFill>
                      <a:srgbClr val="4C98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9893271"/>
                  </a:ext>
                </a:extLst>
              </a:tr>
              <a:tr h="295781">
                <a:tc>
                  <a:txBody>
                    <a:bodyPr/>
                    <a:lstStyle/>
                    <a:p>
                      <a:r>
                        <a:rPr lang="en-AU" sz="1000" dirty="0"/>
                        <a:t>Biodiversity</a:t>
                      </a:r>
                      <a:endParaRPr lang="en-A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500" marR="72500" marT="36250" marB="3625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000" dirty="0"/>
                        <a:t>Vegetation Communities and EECs</a:t>
                      </a:r>
                      <a:endParaRPr lang="en-A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500" marR="72500" marT="36250" marB="3625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000" dirty="0"/>
                        <a:t>SVTM/ VIS Mapping on SEED</a:t>
                      </a:r>
                      <a:endParaRPr lang="en-AU" sz="1000" b="0" i="0" u="sng" strike="noStrike" dirty="0">
                        <a:solidFill>
                          <a:srgbClr val="0563C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552" marT="7552" marB="0" anchor="ctr"/>
                </a:tc>
                <a:extLst>
                  <a:ext uri="{0D108BD9-81ED-4DB2-BD59-A6C34878D82A}">
                    <a16:rowId xmlns:a16="http://schemas.microsoft.com/office/drawing/2014/main" val="1028162312"/>
                  </a:ext>
                </a:extLst>
              </a:tr>
              <a:tr h="406469">
                <a:tc>
                  <a:txBody>
                    <a:bodyPr/>
                    <a:lstStyle/>
                    <a:p>
                      <a:endParaRPr lang="en-A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500" marR="72500" marT="36250" marB="3625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000" dirty="0"/>
                        <a:t>Threatened Fauna records within 10km</a:t>
                      </a:r>
                      <a:endParaRPr lang="en-A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500" marR="72500" marT="36250" marB="36250" anchor="ctr"/>
                </a:tc>
                <a:tc>
                  <a:txBody>
                    <a:bodyPr/>
                    <a:lstStyle/>
                    <a:p>
                      <a:pPr marL="0" algn="l"/>
                      <a:r>
                        <a:rPr lang="en-AU" sz="1000" dirty="0"/>
                        <a:t>NSW </a:t>
                      </a:r>
                      <a:r>
                        <a:rPr lang="en-AU" sz="1000" dirty="0" err="1"/>
                        <a:t>Bionet</a:t>
                      </a:r>
                      <a:r>
                        <a:rPr lang="en-AU" sz="1000" dirty="0"/>
                        <a:t> Atlas: 10km search</a:t>
                      </a:r>
                    </a:p>
                    <a:p>
                      <a:pPr marL="0" algn="l"/>
                      <a:r>
                        <a:rPr lang="en-AU" sz="1000" dirty="0"/>
                        <a:t>EPBC Protected Matters Search: 10km search</a:t>
                      </a:r>
                      <a:endParaRPr lang="en-AU" sz="1000" b="0" i="0" u="sng" strike="noStrike" dirty="0">
                        <a:solidFill>
                          <a:srgbClr val="0563C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552" marT="7552" marB="0" anchor="ctr"/>
                </a:tc>
                <a:extLst>
                  <a:ext uri="{0D108BD9-81ED-4DB2-BD59-A6C34878D82A}">
                    <a16:rowId xmlns:a16="http://schemas.microsoft.com/office/drawing/2014/main" val="3799493417"/>
                  </a:ext>
                </a:extLst>
              </a:tr>
              <a:tr h="406469">
                <a:tc>
                  <a:txBody>
                    <a:bodyPr/>
                    <a:lstStyle/>
                    <a:p>
                      <a:endParaRPr lang="en-A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500" marR="72500" marT="36250" marB="3625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000" dirty="0"/>
                        <a:t>Threatened Flora records within 10km</a:t>
                      </a:r>
                      <a:endParaRPr lang="en-A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500" marR="72500" marT="36250" marB="36250" anchor="ctr"/>
                </a:tc>
                <a:tc>
                  <a:txBody>
                    <a:bodyPr/>
                    <a:lstStyle/>
                    <a:p>
                      <a:pPr marL="0" algn="l"/>
                      <a:r>
                        <a:rPr lang="en-AU" sz="1000" dirty="0"/>
                        <a:t>NSW </a:t>
                      </a:r>
                      <a:r>
                        <a:rPr lang="en-AU" sz="1000" dirty="0" err="1"/>
                        <a:t>Bionet</a:t>
                      </a:r>
                      <a:r>
                        <a:rPr lang="en-AU" sz="1000" dirty="0"/>
                        <a:t> Atlas: 10km search</a:t>
                      </a:r>
                    </a:p>
                    <a:p>
                      <a:pPr marL="0" algn="l"/>
                      <a:r>
                        <a:rPr lang="en-AU" sz="1000" dirty="0"/>
                        <a:t>EPBC Protected Matters Search: 10km search</a:t>
                      </a:r>
                      <a:endParaRPr lang="en-AU" sz="1000" b="0" i="0" u="sng" strike="noStrike" dirty="0">
                        <a:solidFill>
                          <a:srgbClr val="0563C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552" marT="7552" marB="0" anchor="ctr"/>
                </a:tc>
                <a:extLst>
                  <a:ext uri="{0D108BD9-81ED-4DB2-BD59-A6C34878D82A}">
                    <a16:rowId xmlns:a16="http://schemas.microsoft.com/office/drawing/2014/main" val="4101630220"/>
                  </a:ext>
                </a:extLst>
              </a:tr>
              <a:tr h="295781">
                <a:tc>
                  <a:txBody>
                    <a:bodyPr/>
                    <a:lstStyle/>
                    <a:p>
                      <a:r>
                        <a:rPr lang="en-AU" sz="1000" dirty="0"/>
                        <a:t>Aboriginal heritage</a:t>
                      </a:r>
                      <a:endParaRPr lang="en-A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500" marR="72500" marT="36250" marB="3625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000" dirty="0"/>
                        <a:t>Items of Aboriginal heritage significance</a:t>
                      </a:r>
                      <a:endParaRPr lang="en-A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500" marR="72500" marT="36250" marB="362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000" dirty="0"/>
                        <a:t>AHIMS Database: Basic Search</a:t>
                      </a:r>
                      <a:endParaRPr lang="en-A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500" marT="36250" marB="36250" anchor="ctr"/>
                </a:tc>
                <a:extLst>
                  <a:ext uri="{0D108BD9-81ED-4DB2-BD59-A6C34878D82A}">
                    <a16:rowId xmlns:a16="http://schemas.microsoft.com/office/drawing/2014/main" val="3869973960"/>
                  </a:ext>
                </a:extLst>
              </a:tr>
              <a:tr h="8349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000" dirty="0"/>
                        <a:t>Non-Aboriginal heritage</a:t>
                      </a:r>
                    </a:p>
                    <a:p>
                      <a:endParaRPr lang="en-A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500" marR="72500" marT="36250" marB="3625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000" dirty="0"/>
                        <a:t>Items of Non-Aboriginal heritage significance</a:t>
                      </a:r>
                      <a:endParaRPr lang="en-A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500" marR="72500" marT="36250" marB="362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000" dirty="0"/>
                        <a:t>State Heritage Register:</a:t>
                      </a:r>
                    </a:p>
                    <a:p>
                      <a:pPr algn="l"/>
                      <a:r>
                        <a:rPr lang="en-AU" sz="1000" dirty="0">
                          <a:hlinkClick r:id="rId5"/>
                        </a:rPr>
                        <a:t>https://www.environment.nsw.gov.au/heritageapp/heritagesearch.aspx</a:t>
                      </a:r>
                      <a:endParaRPr lang="en-AU" sz="1000" dirty="0"/>
                    </a:p>
                    <a:p>
                      <a:pPr algn="l"/>
                      <a:r>
                        <a:rPr lang="en-AU" sz="1000" dirty="0"/>
                        <a:t>LEP Heritage:</a:t>
                      </a:r>
                    </a:p>
                    <a:p>
                      <a:pPr algn="l"/>
                      <a:r>
                        <a:rPr lang="en-AU" sz="900" dirty="0">
                          <a:hlinkClick r:id="rId6"/>
                        </a:rPr>
                        <a:t>https://geo.seed.nsw.gov.au/Public_Viewer/index.html?viewer=Public_Viewer&amp;locale=en-AU&amp;runWorkflow=AppendLayerCatalog&amp;CatalogLayer=SEED_Catalog.147.Heritage</a:t>
                      </a:r>
                      <a:endParaRPr lang="en-A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500" marT="36250" marB="36250" anchor="ctr"/>
                </a:tc>
                <a:extLst>
                  <a:ext uri="{0D108BD9-81ED-4DB2-BD59-A6C34878D82A}">
                    <a16:rowId xmlns:a16="http://schemas.microsoft.com/office/drawing/2014/main" val="12307575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86754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631" y="4676047"/>
            <a:ext cx="966822" cy="3055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9767" y="4610129"/>
            <a:ext cx="942962" cy="4122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4864" y="4588764"/>
            <a:ext cx="5279136" cy="55473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387138" y="4687860"/>
            <a:ext cx="321754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Council Roadside Reserves Project</a:t>
            </a:r>
            <a:endParaRPr lang="en-US" sz="15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1912" y="246945"/>
            <a:ext cx="841963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rgbClr val="4C98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Database searches explained</a:t>
            </a:r>
            <a:endParaRPr lang="en-US" sz="2400" dirty="0">
              <a:solidFill>
                <a:srgbClr val="4C9836"/>
              </a:solidFill>
              <a:latin typeface="Arial"/>
              <a:cs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2768" y="0"/>
            <a:ext cx="2752302" cy="118449"/>
          </a:xfrm>
          <a:prstGeom prst="rect">
            <a:avLst/>
          </a:prstGeom>
          <a:solidFill>
            <a:srgbClr val="4C983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76040F5-C9F0-4196-9306-19F458DF6059}"/>
              </a:ext>
            </a:extLst>
          </p:cNvPr>
          <p:cNvSpPr txBox="1">
            <a:spLocks/>
          </p:cNvSpPr>
          <p:nvPr/>
        </p:nvSpPr>
        <p:spPr>
          <a:xfrm>
            <a:off x="352767" y="921841"/>
            <a:ext cx="8210219" cy="3503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198438" algn="l"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NSW </a:t>
            </a:r>
            <a:r>
              <a:rPr lang="en-A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Bionet</a:t>
            </a:r>
            <a:r>
              <a:rPr lang="en-A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Atlas	</a:t>
            </a:r>
            <a:br>
              <a:rPr lang="en-A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https://www.environment.nsw.gov.au/atlaspublicapp/UI_Modules/ATLAS_/AtlasSearch.aspx</a:t>
            </a:r>
            <a:endParaRPr lang="en-AU" sz="16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198438" algn="l">
              <a:buFont typeface="Arial" panose="020B0604020202020204" pitchFamily="34" charset="0"/>
              <a:buChar char="•"/>
            </a:pPr>
            <a:endParaRPr lang="en-AU" sz="16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198438" algn="l"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EPBC Protected Matters:</a:t>
            </a:r>
            <a:br>
              <a:rPr lang="en-A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https://www.environment.gov.au/epbc/protected-matters-search-tool</a:t>
            </a:r>
            <a:endParaRPr lang="en-AU" sz="16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198438" algn="l">
              <a:buFont typeface="Arial" panose="020B0604020202020204" pitchFamily="34" charset="0"/>
              <a:buChar char="•"/>
            </a:pPr>
            <a:endParaRPr lang="en-AU" sz="16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198438" algn="l"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SVTM/VIS Mapping:</a:t>
            </a:r>
            <a:br>
              <a:rPr lang="en-A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https://www.environment.nsw.gov.au/vegetation/state-vegetation-type-map.htm</a:t>
            </a:r>
            <a:endParaRPr lang="en-AU" sz="16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198438" algn="l">
              <a:buFont typeface="Arial" panose="020B0604020202020204" pitchFamily="34" charset="0"/>
              <a:buChar char="•"/>
            </a:pPr>
            <a:endParaRPr lang="en-AU" sz="16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198438" algn="l"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AHIMS Search</a:t>
            </a:r>
            <a:br>
              <a:rPr lang="en-A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https://www.environment.nsw.gov.au/awssapp/login.aspx</a:t>
            </a:r>
            <a:endParaRPr lang="en-AU" sz="16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800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631" y="4676047"/>
            <a:ext cx="966822" cy="3055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9767" y="4610129"/>
            <a:ext cx="942962" cy="4122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4864" y="4588764"/>
            <a:ext cx="5279136" cy="55473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387138" y="4687860"/>
            <a:ext cx="321754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Council Roadside Reserves Project</a:t>
            </a:r>
            <a:endParaRPr lang="en-US" sz="15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1912" y="246945"/>
            <a:ext cx="841963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rgbClr val="4C98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NSW </a:t>
            </a:r>
            <a:r>
              <a:rPr lang="en-AU" sz="2400" dirty="0" err="1">
                <a:solidFill>
                  <a:srgbClr val="4C98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Bionet</a:t>
            </a:r>
            <a:r>
              <a:rPr lang="en-AU" sz="2400" dirty="0">
                <a:solidFill>
                  <a:srgbClr val="4C98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Atlas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52768" y="0"/>
            <a:ext cx="2752302" cy="118449"/>
          </a:xfrm>
          <a:prstGeom prst="rect">
            <a:avLst/>
          </a:prstGeom>
          <a:solidFill>
            <a:srgbClr val="4C983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FAF22A6-DBC7-4903-AD84-3F8A487E12E3}"/>
              </a:ext>
            </a:extLst>
          </p:cNvPr>
          <p:cNvSpPr txBox="1">
            <a:spLocks/>
          </p:cNvSpPr>
          <p:nvPr/>
        </p:nvSpPr>
        <p:spPr>
          <a:xfrm>
            <a:off x="270156" y="1147989"/>
            <a:ext cx="3858500" cy="8851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spcAft>
                <a:spcPts val="600"/>
              </a:spcAft>
              <a:buFont typeface="+mj-lt"/>
              <a:buAutoNum type="arabicPeriod"/>
            </a:pPr>
            <a:r>
              <a:rPr lang="en-A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 area: minimum 10km radius of site;</a:t>
            </a:r>
          </a:p>
          <a:p>
            <a:pPr marL="514350" indent="-514350" algn="l">
              <a:spcAft>
                <a:spcPts val="600"/>
              </a:spcAft>
              <a:buFont typeface="+mj-lt"/>
              <a:buAutoNum type="arabicPeriod"/>
            </a:pPr>
            <a:r>
              <a:rPr lang="en-A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Download records;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09B8824-504D-4542-97FC-F07450212D0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0177" y="408007"/>
            <a:ext cx="4612934" cy="3976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2255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631" y="4676047"/>
            <a:ext cx="966822" cy="3055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9767" y="4610129"/>
            <a:ext cx="942962" cy="4122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4864" y="4588764"/>
            <a:ext cx="5279136" cy="55473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387138" y="4687860"/>
            <a:ext cx="321754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Council Roadside Reserves Project</a:t>
            </a:r>
            <a:endParaRPr lang="en-US" sz="15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1912" y="246945"/>
            <a:ext cx="841963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rgbClr val="4C98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NSW </a:t>
            </a:r>
            <a:r>
              <a:rPr lang="en-AU" sz="2400" dirty="0" err="1">
                <a:solidFill>
                  <a:srgbClr val="4C98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Bionet</a:t>
            </a:r>
            <a:r>
              <a:rPr lang="en-AU" sz="2400" dirty="0">
                <a:solidFill>
                  <a:srgbClr val="4C98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Atlas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52768" y="0"/>
            <a:ext cx="2752302" cy="118449"/>
          </a:xfrm>
          <a:prstGeom prst="rect">
            <a:avLst/>
          </a:prstGeom>
          <a:solidFill>
            <a:srgbClr val="4C983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C4F590B-6C73-430D-9F03-AC17E3843559}"/>
              </a:ext>
            </a:extLst>
          </p:cNvPr>
          <p:cNvSpPr txBox="1">
            <a:spLocks/>
          </p:cNvSpPr>
          <p:nvPr/>
        </p:nvSpPr>
        <p:spPr>
          <a:xfrm>
            <a:off x="270159" y="1359270"/>
            <a:ext cx="3844641" cy="1841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spcAft>
                <a:spcPts val="600"/>
              </a:spcAft>
              <a:buFont typeface="+mj-lt"/>
              <a:buAutoNum type="arabicPeriod" startAt="3"/>
            </a:pPr>
            <a:r>
              <a:rPr lang="en-A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records from </a:t>
            </a:r>
            <a:r>
              <a:rPr lang="en-A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Bionet</a:t>
            </a:r>
            <a:r>
              <a:rPr lang="en-A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Excel spreadsheet as ‘</a:t>
            </a:r>
            <a:r>
              <a:rPr lang="en-A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xy</a:t>
            </a:r>
            <a:r>
              <a:rPr lang="en-A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 data to GIS;</a:t>
            </a:r>
          </a:p>
          <a:p>
            <a:pPr marL="514350" indent="-514350" algn="l">
              <a:spcAft>
                <a:spcPts val="600"/>
              </a:spcAft>
              <a:buFont typeface="+mj-lt"/>
              <a:buAutoNum type="arabicPeriod" startAt="3"/>
            </a:pPr>
            <a:r>
              <a:rPr lang="en-A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records within 10km buffer of REF site/study area;</a:t>
            </a:r>
          </a:p>
          <a:p>
            <a:pPr marL="514350" indent="-514350" algn="l">
              <a:spcAft>
                <a:spcPts val="600"/>
              </a:spcAft>
              <a:buFont typeface="+mj-lt"/>
              <a:buAutoNum type="arabicPeriod" startAt="3"/>
            </a:pPr>
            <a:r>
              <a:rPr lang="en-A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Export data tables to Excel spreadsheet (see next slide).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235C08C-13FA-4292-9998-9CEB37FBB04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6929" y="215402"/>
            <a:ext cx="3189398" cy="4240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4287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631" y="4676047"/>
            <a:ext cx="966822" cy="3055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9767" y="4610129"/>
            <a:ext cx="942962" cy="4122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4864" y="4588764"/>
            <a:ext cx="5279136" cy="55473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387138" y="4687860"/>
            <a:ext cx="321754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Council Roadside Reserves Project</a:t>
            </a:r>
            <a:endParaRPr lang="en-US" sz="15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1912" y="246945"/>
            <a:ext cx="841963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rgbClr val="4C98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NSW </a:t>
            </a:r>
            <a:r>
              <a:rPr lang="en-AU" sz="2400" dirty="0" err="1">
                <a:solidFill>
                  <a:srgbClr val="4C98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Bionet</a:t>
            </a:r>
            <a:r>
              <a:rPr lang="en-AU" sz="2400" dirty="0">
                <a:solidFill>
                  <a:srgbClr val="4C98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Atlas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52768" y="0"/>
            <a:ext cx="2752302" cy="118449"/>
          </a:xfrm>
          <a:prstGeom prst="rect">
            <a:avLst/>
          </a:prstGeom>
          <a:solidFill>
            <a:srgbClr val="4C983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9BDB3C1-2A4B-47E4-9ACF-99545982F559}"/>
              </a:ext>
            </a:extLst>
          </p:cNvPr>
          <p:cNvSpPr txBox="1">
            <a:spLocks/>
          </p:cNvSpPr>
          <p:nvPr/>
        </p:nvSpPr>
        <p:spPr>
          <a:xfrm>
            <a:off x="302700" y="747510"/>
            <a:ext cx="5654752" cy="804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A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“REF Methodology” Excel workbook has been created to assist you with this.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E0BCC50-154C-403E-B3E7-859E02F44C2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20928"/>
            <a:ext cx="9144000" cy="1858260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81BD2E7-63FA-46AE-A395-606B2BA9B6E0}"/>
              </a:ext>
            </a:extLst>
          </p:cNvPr>
          <p:cNvSpPr txBox="1">
            <a:spLocks/>
          </p:cNvSpPr>
          <p:nvPr/>
        </p:nvSpPr>
        <p:spPr>
          <a:xfrm>
            <a:off x="184633" y="3437503"/>
            <a:ext cx="2425004" cy="10523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Paste the </a:t>
            </a:r>
            <a:r>
              <a:rPr lang="en-AU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threatened flora </a:t>
            </a: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records into the first 4 columns of the ‘</a:t>
            </a:r>
            <a:r>
              <a:rPr lang="en-AU" sz="1400" i="1" dirty="0">
                <a:latin typeface="Arial" panose="020B0604020202020204" pitchFamily="34" charset="0"/>
                <a:cs typeface="Arial" panose="020B0604020202020204" pitchFamily="34" charset="0"/>
              </a:rPr>
              <a:t>Threatened Flora</a:t>
            </a: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’ tab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BFC02B3-A725-4860-8184-9CEE7825B6B2}"/>
              </a:ext>
            </a:extLst>
          </p:cNvPr>
          <p:cNvSpPr txBox="1">
            <a:spLocks/>
          </p:cNvSpPr>
          <p:nvPr/>
        </p:nvSpPr>
        <p:spPr>
          <a:xfrm>
            <a:off x="3152478" y="3437503"/>
            <a:ext cx="2703795" cy="9893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Paste the </a:t>
            </a:r>
            <a:r>
              <a:rPr lang="en-AU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threatened fauna </a:t>
            </a: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records into the first 4 columns of the ‘</a:t>
            </a:r>
            <a:r>
              <a:rPr lang="en-AU" sz="1400" i="1" dirty="0">
                <a:latin typeface="Arial" panose="020B0604020202020204" pitchFamily="34" charset="0"/>
                <a:cs typeface="Arial" panose="020B0604020202020204" pitchFamily="34" charset="0"/>
              </a:rPr>
              <a:t>Threatened Fauna</a:t>
            </a: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’ tab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DFF67B75-7B3E-42FF-A854-F3C40532301E}"/>
              </a:ext>
            </a:extLst>
          </p:cNvPr>
          <p:cNvSpPr txBox="1">
            <a:spLocks/>
          </p:cNvSpPr>
          <p:nvPr/>
        </p:nvSpPr>
        <p:spPr>
          <a:xfrm>
            <a:off x="6326101" y="3437503"/>
            <a:ext cx="2509678" cy="9776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Paste any </a:t>
            </a:r>
            <a:r>
              <a:rPr lang="en-AU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threatened ecological communities </a:t>
            </a: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records into the first 4 columns of the ‘</a:t>
            </a:r>
            <a:r>
              <a:rPr lang="en-AU" sz="1400" i="1" dirty="0">
                <a:latin typeface="Arial" panose="020B0604020202020204" pitchFamily="34" charset="0"/>
                <a:cs typeface="Arial" panose="020B0604020202020204" pitchFamily="34" charset="0"/>
              </a:rPr>
              <a:t>TECs</a:t>
            </a: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’ tab</a:t>
            </a:r>
          </a:p>
        </p:txBody>
      </p:sp>
    </p:spTree>
    <p:extLst>
      <p:ext uri="{BB962C8B-B14F-4D97-AF65-F5344CB8AC3E}">
        <p14:creationId xmlns:p14="http://schemas.microsoft.com/office/powerpoint/2010/main" val="4365720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631" y="4676047"/>
            <a:ext cx="966822" cy="3055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9767" y="4610129"/>
            <a:ext cx="942962" cy="4122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4864" y="4588764"/>
            <a:ext cx="5279136" cy="55473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387138" y="4687860"/>
            <a:ext cx="321754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Council Roadside Reserves Project</a:t>
            </a:r>
            <a:endParaRPr lang="en-US" sz="15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1912" y="246945"/>
            <a:ext cx="841963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rgbClr val="4C98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EPBC Protected Matters Search Tool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52768" y="0"/>
            <a:ext cx="2752302" cy="118449"/>
          </a:xfrm>
          <a:prstGeom prst="rect">
            <a:avLst/>
          </a:prstGeom>
          <a:solidFill>
            <a:srgbClr val="4C983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F40A82-BF35-4D07-8578-3805F1569A79}"/>
              </a:ext>
            </a:extLst>
          </p:cNvPr>
          <p:cNvSpPr txBox="1"/>
          <p:nvPr/>
        </p:nvSpPr>
        <p:spPr>
          <a:xfrm>
            <a:off x="254486" y="1057784"/>
            <a:ext cx="56205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 by address, coordinates or using map interface.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7256715-1BA2-44E1-A7B8-4CFF625F6ED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9793" y="1480774"/>
            <a:ext cx="5279136" cy="2941560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7560877-292A-4EC1-9101-AFF0A2725A7E}"/>
              </a:ext>
            </a:extLst>
          </p:cNvPr>
          <p:cNvSpPr txBox="1">
            <a:spLocks/>
          </p:cNvSpPr>
          <p:nvPr/>
        </p:nvSpPr>
        <p:spPr>
          <a:xfrm>
            <a:off x="5759406" y="1386358"/>
            <a:ext cx="3130108" cy="31127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buFont typeface="+mj-lt"/>
              <a:buAutoNum type="arabicPeriod"/>
            </a:pPr>
            <a:r>
              <a:rPr lang="en-A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 area: minimum 10km radius of site;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A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 is sent as PDF Report to your email address.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A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Manually add records from the EPBC Protected Matters PDF report to the relevant tabs in Threatened Species tabs in the REF Methodology workbook.</a:t>
            </a:r>
          </a:p>
        </p:txBody>
      </p:sp>
    </p:spTree>
    <p:extLst>
      <p:ext uri="{BB962C8B-B14F-4D97-AF65-F5344CB8AC3E}">
        <p14:creationId xmlns:p14="http://schemas.microsoft.com/office/powerpoint/2010/main" val="5980722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631" y="4676047"/>
            <a:ext cx="966822" cy="3055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9767" y="4610129"/>
            <a:ext cx="942962" cy="4122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4864" y="4588764"/>
            <a:ext cx="5279136" cy="55473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387138" y="4687860"/>
            <a:ext cx="321754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Council Roadside Reserves Project</a:t>
            </a:r>
            <a:endParaRPr lang="en-US" sz="15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1912" y="246945"/>
            <a:ext cx="841963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rgbClr val="4C98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Vegetation Data Sources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52768" y="0"/>
            <a:ext cx="2752302" cy="118449"/>
          </a:xfrm>
          <a:prstGeom prst="rect">
            <a:avLst/>
          </a:prstGeom>
          <a:solidFill>
            <a:srgbClr val="4C983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76040F5-C9F0-4196-9306-19F458DF6059}"/>
              </a:ext>
            </a:extLst>
          </p:cNvPr>
          <p:cNvSpPr txBox="1">
            <a:spLocks/>
          </p:cNvSpPr>
          <p:nvPr/>
        </p:nvSpPr>
        <p:spPr>
          <a:xfrm>
            <a:off x="352767" y="723999"/>
            <a:ext cx="8210219" cy="381957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198438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SEED: NSW </a:t>
            </a:r>
            <a:r>
              <a:rPr lang="en-A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Bionet</a:t>
            </a:r>
            <a:r>
              <a:rPr lang="en-A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Vegetation Classification Data Collection</a:t>
            </a:r>
            <a:br>
              <a:rPr lang="en-A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https://datasets.seed.nsw.gov.au/dataset/nsw-bionet-vegetation-classification-data-collectiond2a04</a:t>
            </a:r>
            <a:endParaRPr lang="en-AU" sz="16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198438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NSW vegetation community typology including PCTs.</a:t>
            </a:r>
          </a:p>
          <a:p>
            <a:pPr marL="285750" indent="-198438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Vegetation Type Mapping (SVTM)</a:t>
            </a:r>
            <a:br>
              <a:rPr lang="en-A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https://www.environment.nsw.gov.au/vegetation/state-vegetation-type-map.htm</a:t>
            </a:r>
            <a:endParaRPr lang="en-AU" sz="16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198438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Regional Scale mapping of PCTs</a:t>
            </a:r>
            <a:endParaRPr lang="en-AU" sz="16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198438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Bionet</a:t>
            </a:r>
            <a:r>
              <a:rPr lang="en-A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Vegetation Classification</a:t>
            </a:r>
            <a:br>
              <a:rPr lang="en-A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https://www.environment.nsw.gov.au/NSWVCA20PRapp/LoginPR.aspx</a:t>
            </a:r>
            <a:endParaRPr lang="en-AU" sz="16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198438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Public access database and vegetation community lookup tables;</a:t>
            </a:r>
            <a:endParaRPr lang="en-AU" sz="21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198438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PCT and TEC correlations</a:t>
            </a:r>
            <a:endParaRPr lang="en-AU" sz="16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198438" algn="l"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 The REF Methodology Workbook contains lookup tables to the relevant vegetation map for your LGA</a:t>
            </a:r>
          </a:p>
        </p:txBody>
      </p:sp>
    </p:spTree>
    <p:extLst>
      <p:ext uri="{BB962C8B-B14F-4D97-AF65-F5344CB8AC3E}">
        <p14:creationId xmlns:p14="http://schemas.microsoft.com/office/powerpoint/2010/main" val="3822616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631" y="4676047"/>
            <a:ext cx="966822" cy="3055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9767" y="4610129"/>
            <a:ext cx="942962" cy="4122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4864" y="4588764"/>
            <a:ext cx="5279136" cy="55473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387138" y="4687860"/>
            <a:ext cx="321754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Council Roadside Reserves Project</a:t>
            </a:r>
            <a:endParaRPr lang="en-US" sz="15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3391" y="246945"/>
            <a:ext cx="1794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>
                <a:solidFill>
                  <a:srgbClr val="4C98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en-US" sz="2400" dirty="0">
              <a:solidFill>
                <a:srgbClr val="4C9836"/>
              </a:solidFill>
              <a:latin typeface="Arial"/>
              <a:cs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2768" y="0"/>
            <a:ext cx="2752302" cy="118449"/>
          </a:xfrm>
          <a:prstGeom prst="rect">
            <a:avLst/>
          </a:prstGeom>
          <a:solidFill>
            <a:srgbClr val="4C983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3E8B6F1-F7C3-48BA-8E4F-8C594E1ACE19}"/>
              </a:ext>
            </a:extLst>
          </p:cNvPr>
          <p:cNvSpPr txBox="1">
            <a:spLocks/>
          </p:cNvSpPr>
          <p:nvPr/>
        </p:nvSpPr>
        <p:spPr>
          <a:xfrm>
            <a:off x="302255" y="1524822"/>
            <a:ext cx="4084884" cy="1933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r>
              <a:rPr lang="en-A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Councils have a</a:t>
            </a:r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600" dirty="0">
                <a:solidFill>
                  <a:srgbClr val="ED1D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statutory responsibility</a:t>
            </a:r>
            <a:r>
              <a:rPr lang="en-A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the </a:t>
            </a:r>
            <a:r>
              <a:rPr lang="en-AU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NSW Environmental Planning and Assessment Act 1979</a:t>
            </a:r>
            <a:r>
              <a:rPr lang="en-A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(EP&amp;A Act) to consider the </a:t>
            </a:r>
            <a:r>
              <a:rPr lang="en-A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impacts of their activities</a:t>
            </a:r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A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including road construction and maintenance works, on the </a:t>
            </a:r>
            <a:r>
              <a:rPr lang="en-A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02DB627-125A-493D-B667-0EDA32401B4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654391" y="1019822"/>
            <a:ext cx="4006621" cy="298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0385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631" y="4676047"/>
            <a:ext cx="966822" cy="3055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9767" y="4610129"/>
            <a:ext cx="942962" cy="4122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4864" y="4588764"/>
            <a:ext cx="5279136" cy="55473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387138" y="4687860"/>
            <a:ext cx="321754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Council Roadside Reserves Project</a:t>
            </a:r>
            <a:endParaRPr lang="en-US" sz="15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1912" y="246945"/>
            <a:ext cx="841963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rgbClr val="4C98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52768" y="0"/>
            <a:ext cx="2752302" cy="118449"/>
          </a:xfrm>
          <a:prstGeom prst="rect">
            <a:avLst/>
          </a:prstGeom>
          <a:solidFill>
            <a:srgbClr val="4C983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050E795-66B5-4E0E-8E48-CEF1397CA338}"/>
              </a:ext>
            </a:extLst>
          </p:cNvPr>
          <p:cNvSpPr txBox="1">
            <a:spLocks/>
          </p:cNvSpPr>
          <p:nvPr/>
        </p:nvSpPr>
        <p:spPr>
          <a:xfrm>
            <a:off x="1505334" y="658002"/>
            <a:ext cx="5279137" cy="12251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312" algn="l"/>
            <a:r>
              <a:rPr lang="en-A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sources for Threatened Ecological Communities: 	</a:t>
            </a:r>
          </a:p>
          <a:p>
            <a:pPr marL="285750" indent="-198438" algn="l"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Vegetation mapping;</a:t>
            </a:r>
          </a:p>
          <a:p>
            <a:pPr marL="285750" indent="-198438" algn="l">
              <a:buFont typeface="Arial" panose="020B0604020202020204" pitchFamily="34" charset="0"/>
              <a:buChar char="•"/>
            </a:pPr>
            <a:r>
              <a:rPr lang="en-A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Bionet</a:t>
            </a:r>
            <a:r>
              <a:rPr lang="en-A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Atlas for Vegetation Classification;</a:t>
            </a:r>
          </a:p>
          <a:p>
            <a:pPr marL="285750" indent="-198438" algn="l"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EPBC Protected Matters Search Report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9DDC09E-68EF-4DB8-A522-02B37359B38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3130" y="1973836"/>
            <a:ext cx="5305169" cy="250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2741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631" y="4676047"/>
            <a:ext cx="966822" cy="3055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9767" y="4610129"/>
            <a:ext cx="942962" cy="4122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4864" y="4588764"/>
            <a:ext cx="5279136" cy="55473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387138" y="4687860"/>
            <a:ext cx="321754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Council Roadside Reserves Project</a:t>
            </a:r>
            <a:endParaRPr lang="en-US" sz="15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1912" y="246945"/>
            <a:ext cx="841963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rgbClr val="4C98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Aboriginal Heritage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52768" y="0"/>
            <a:ext cx="2752302" cy="118449"/>
          </a:xfrm>
          <a:prstGeom prst="rect">
            <a:avLst/>
          </a:prstGeom>
          <a:solidFill>
            <a:srgbClr val="4C983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B942265A-BE52-4480-AFC3-875DB5E2DAB0}"/>
              </a:ext>
            </a:extLst>
          </p:cNvPr>
          <p:cNvSpPr txBox="1">
            <a:spLocks/>
          </p:cNvSpPr>
          <p:nvPr/>
        </p:nvSpPr>
        <p:spPr>
          <a:xfrm>
            <a:off x="394852" y="1146748"/>
            <a:ext cx="8305800" cy="2862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Clr>
                <a:schemeClr val="tx1"/>
              </a:buClr>
              <a:buFont typeface="Arial"/>
              <a:buChar char="•"/>
            </a:pPr>
            <a:r>
              <a:rPr lang="en-A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Due Diligence Code of Practice for Protection of Aboriginal Objects in NSW;</a:t>
            </a:r>
          </a:p>
          <a:p>
            <a:pPr marL="285750" indent="-285750" algn="l">
              <a:buClr>
                <a:schemeClr val="tx1"/>
              </a:buClr>
              <a:buFont typeface="Arial"/>
              <a:buChar char="•"/>
            </a:pPr>
            <a:r>
              <a:rPr lang="en-A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AU" sz="1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Parks and Wildlife Regulation 2009 </a:t>
            </a:r>
            <a:r>
              <a:rPr lang="en-A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(the Regulation), under Clause 80B   describes defences of carrying out certain low impact activities:</a:t>
            </a:r>
          </a:p>
          <a:p>
            <a:pPr marL="540000" algn="l"/>
            <a:r>
              <a:rPr lang="en-AU" sz="1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 It is a defence to a prosecution for an offence under section 86(2) of the Act, if the defendant establishes that the act or omission concerned:</a:t>
            </a:r>
          </a:p>
          <a:p>
            <a:pPr marL="997200" indent="-457200" algn="l">
              <a:buFont typeface="Arial"/>
              <a:buAutoNum type="alphaLcParenBoth"/>
            </a:pPr>
            <a:r>
              <a:rPr lang="en-AU" sz="1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maintenance work of the following kind on land that has</a:t>
            </a:r>
            <a:r>
              <a:rPr lang="en-AU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400" i="1" dirty="0">
                <a:solidFill>
                  <a:srgbClr val="ED1D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been disturbed: (</a:t>
            </a:r>
            <a:r>
              <a:rPr lang="en-AU" sz="1400" i="1" dirty="0" err="1">
                <a:solidFill>
                  <a:srgbClr val="ED1D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AU" sz="1400" i="1" dirty="0">
                <a:solidFill>
                  <a:srgbClr val="ED1D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maintenance of existing roads, fire and other trails and tracks</a:t>
            </a:r>
            <a:r>
              <a:rPr lang="en-AU" sz="1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(ii) maintenance of existing utilities and other similar services (such as above or below ground electrical infrastructure, water or sewage pipelines).</a:t>
            </a:r>
          </a:p>
          <a:p>
            <a:pPr marL="540000" algn="l"/>
            <a:r>
              <a:rPr lang="en-AU" sz="1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(2) For the purpose of this clause, land is disturbed if it has been the subject of human activity that has</a:t>
            </a:r>
            <a:r>
              <a:rPr lang="en-AU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400" i="1" dirty="0">
                <a:solidFill>
                  <a:srgbClr val="ED1D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changed the land surface</a:t>
            </a:r>
            <a:r>
              <a:rPr lang="en-AU" sz="1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being changes that remain clear and observable.</a:t>
            </a:r>
            <a:endParaRPr lang="en-A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8223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631" y="4676047"/>
            <a:ext cx="966822" cy="3055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9767" y="4610129"/>
            <a:ext cx="942962" cy="4122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4864" y="4588764"/>
            <a:ext cx="5279136" cy="55473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387138" y="4687860"/>
            <a:ext cx="321754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Council Roadside Reserves Project</a:t>
            </a:r>
            <a:endParaRPr lang="en-US" sz="15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1912" y="246945"/>
            <a:ext cx="841963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rgbClr val="4C98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AHIMS Search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52768" y="0"/>
            <a:ext cx="2752302" cy="118449"/>
          </a:xfrm>
          <a:prstGeom prst="rect">
            <a:avLst/>
          </a:prstGeom>
          <a:solidFill>
            <a:srgbClr val="4C983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64C142A-C5C4-456C-B11F-2C6AF5BC304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3081" y="724000"/>
            <a:ext cx="4535174" cy="3733414"/>
          </a:xfrm>
          <a:prstGeom prst="rect">
            <a:avLst/>
          </a:prstGeom>
        </p:spPr>
      </p:pic>
      <p:pic>
        <p:nvPicPr>
          <p:cNvPr id="13" name="Picture 2" descr="P:\Projects\2009\10-039 Appin Area 9 Vent Shaft\Photos\Arch\100_0283.JPG">
            <a:extLst>
              <a:ext uri="{FF2B5EF4-FFF2-40B4-BE49-F238E27FC236}">
                <a16:creationId xmlns:a16="http://schemas.microsoft.com/office/drawing/2014/main" id="{902E75D0-36BE-44F4-BAE5-843261268E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38255" y="807130"/>
            <a:ext cx="2067143" cy="1354578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E90A9AC6-1055-4E95-9175-FCB6B5545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62351" y="807129"/>
            <a:ext cx="1806104" cy="1354578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5003888-99F7-4D5A-9C4A-40B1C8E1C84B}"/>
              </a:ext>
            </a:extLst>
          </p:cNvPr>
          <p:cNvSpPr txBox="1">
            <a:spLocks/>
          </p:cNvSpPr>
          <p:nvPr/>
        </p:nvSpPr>
        <p:spPr>
          <a:xfrm>
            <a:off x="4667500" y="2380341"/>
            <a:ext cx="4273420" cy="1799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Clr>
                <a:schemeClr val="tx1"/>
              </a:buClr>
              <a:buFont typeface="Arial"/>
              <a:buChar char="•"/>
            </a:pPr>
            <a:r>
              <a:rPr lang="en-A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Roadside works classified as ‘low impact activity’;</a:t>
            </a:r>
          </a:p>
          <a:p>
            <a:pPr marL="285750" indent="-285750" algn="l">
              <a:buClr>
                <a:schemeClr val="tx1"/>
              </a:buClr>
              <a:buFont typeface="Arial"/>
              <a:buChar char="•"/>
            </a:pPr>
            <a:r>
              <a:rPr lang="en-A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 search to identify sites for due diligence purposes;</a:t>
            </a:r>
          </a:p>
          <a:p>
            <a:pPr marL="285750" indent="-285750" algn="l">
              <a:buClr>
                <a:schemeClr val="tx1"/>
              </a:buClr>
              <a:buFont typeface="Arial"/>
              <a:buChar char="•"/>
            </a:pPr>
            <a:r>
              <a:rPr lang="en-A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 is created as PDF Report to download.</a:t>
            </a:r>
          </a:p>
        </p:txBody>
      </p:sp>
    </p:spTree>
    <p:extLst>
      <p:ext uri="{BB962C8B-B14F-4D97-AF65-F5344CB8AC3E}">
        <p14:creationId xmlns:p14="http://schemas.microsoft.com/office/powerpoint/2010/main" val="27354642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631" y="4676047"/>
            <a:ext cx="966822" cy="3055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9767" y="4610129"/>
            <a:ext cx="942962" cy="4122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4864" y="4588764"/>
            <a:ext cx="5279136" cy="55473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387138" y="4687860"/>
            <a:ext cx="321754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Council Roadside Reserves Project</a:t>
            </a:r>
            <a:endParaRPr lang="en-US" sz="15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1912" y="246945"/>
            <a:ext cx="841963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rgbClr val="4C98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Preparing an REF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52768" y="0"/>
            <a:ext cx="2752302" cy="118449"/>
          </a:xfrm>
          <a:prstGeom prst="rect">
            <a:avLst/>
          </a:prstGeom>
          <a:solidFill>
            <a:srgbClr val="4C983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2BC808-6E70-439D-AC01-871906C04C80}"/>
              </a:ext>
            </a:extLst>
          </p:cNvPr>
          <p:cNvSpPr txBox="1"/>
          <p:nvPr/>
        </p:nvSpPr>
        <p:spPr>
          <a:xfrm>
            <a:off x="275767" y="727264"/>
            <a:ext cx="4096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>
                <a:solidFill>
                  <a:srgbClr val="ED1D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3: Consider Existing Environment &amp; Impact Assessment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2AB4180-7A50-4252-8CB5-F3030244A90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65916" y="921704"/>
            <a:ext cx="4410360" cy="3307770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1FA7E02-CD0D-46FA-855A-D9306180FBB9}"/>
              </a:ext>
            </a:extLst>
          </p:cNvPr>
          <p:cNvSpPr txBox="1">
            <a:spLocks/>
          </p:cNvSpPr>
          <p:nvPr/>
        </p:nvSpPr>
        <p:spPr>
          <a:xfrm>
            <a:off x="286993" y="1795068"/>
            <a:ext cx="4285007" cy="160010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-266700" algn="l">
              <a:buFont typeface="Arial"/>
              <a:buAutoNum type="arabicPeriod"/>
            </a:pPr>
            <a:r>
              <a:rPr lang="en-A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Landform, Geology and Soils</a:t>
            </a:r>
          </a:p>
          <a:p>
            <a:pPr marL="542925" indent="-276225" algn="l">
              <a:spcAft>
                <a:spcPts val="600"/>
              </a:spcAft>
              <a:buClr>
                <a:schemeClr val="tx1"/>
              </a:buClr>
              <a:buFont typeface="Arial"/>
              <a:buChar char="•"/>
            </a:pPr>
            <a:r>
              <a:rPr lang="en-A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 soil types and slope, salinity risk</a:t>
            </a:r>
          </a:p>
          <a:p>
            <a:pPr marL="542925" indent="-276225" algn="l">
              <a:spcAft>
                <a:spcPts val="600"/>
              </a:spcAft>
              <a:buClr>
                <a:schemeClr val="tx1"/>
              </a:buClr>
              <a:buFont typeface="Arial"/>
              <a:buChar char="•"/>
            </a:pPr>
            <a:r>
              <a:rPr lang="en-A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Disturbance due to proposed activity?</a:t>
            </a:r>
          </a:p>
          <a:p>
            <a:pPr marL="542925" indent="-276225" algn="l">
              <a:spcAft>
                <a:spcPts val="600"/>
              </a:spcAft>
              <a:buClr>
                <a:schemeClr val="tx1"/>
              </a:buClr>
              <a:buFont typeface="Arial"/>
              <a:buChar char="•"/>
            </a:pPr>
            <a:r>
              <a:rPr lang="en-A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 risk of soil erosion?</a:t>
            </a:r>
          </a:p>
        </p:txBody>
      </p:sp>
    </p:spTree>
    <p:extLst>
      <p:ext uri="{BB962C8B-B14F-4D97-AF65-F5344CB8AC3E}">
        <p14:creationId xmlns:p14="http://schemas.microsoft.com/office/powerpoint/2010/main" val="7531519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631" y="4676047"/>
            <a:ext cx="966822" cy="3055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9767" y="4610129"/>
            <a:ext cx="942962" cy="4122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4864" y="4588764"/>
            <a:ext cx="5279136" cy="55473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387138" y="4687860"/>
            <a:ext cx="321754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Council Roadside Reserves Project</a:t>
            </a:r>
            <a:endParaRPr lang="en-US" sz="15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1912" y="246945"/>
            <a:ext cx="841963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rgbClr val="4C98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Preparing an REF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52768" y="0"/>
            <a:ext cx="2752302" cy="118449"/>
          </a:xfrm>
          <a:prstGeom prst="rect">
            <a:avLst/>
          </a:prstGeom>
          <a:solidFill>
            <a:srgbClr val="4C983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2BC808-6E70-439D-AC01-871906C04C80}"/>
              </a:ext>
            </a:extLst>
          </p:cNvPr>
          <p:cNvSpPr txBox="1"/>
          <p:nvPr/>
        </p:nvSpPr>
        <p:spPr>
          <a:xfrm>
            <a:off x="275767" y="727264"/>
            <a:ext cx="4096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3: Consider Existing Environment &amp; Impact Assessment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0E665C8-CB99-41FB-872F-021B97925A87}"/>
              </a:ext>
            </a:extLst>
          </p:cNvPr>
          <p:cNvSpPr txBox="1">
            <a:spLocks/>
          </p:cNvSpPr>
          <p:nvPr/>
        </p:nvSpPr>
        <p:spPr>
          <a:xfrm>
            <a:off x="316672" y="1563466"/>
            <a:ext cx="4410361" cy="185979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A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A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A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Contaminated Land and Potential Acid </a:t>
            </a:r>
            <a:r>
              <a:rPr lang="en-A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Sulfate</a:t>
            </a:r>
            <a:r>
              <a:rPr lang="en-A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Soils (PASS)</a:t>
            </a:r>
          </a:p>
          <a:p>
            <a:pPr marL="447675" indent="-238125" algn="l">
              <a:spcAft>
                <a:spcPts val="600"/>
              </a:spcAft>
              <a:buClr>
                <a:schemeClr val="tx1"/>
              </a:buClr>
              <a:buFont typeface="Arial"/>
              <a:buChar char="•"/>
            </a:pPr>
            <a:r>
              <a:rPr lang="en-A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 if the proposed activity is located in or near contaminated sites or PASS;</a:t>
            </a:r>
          </a:p>
          <a:p>
            <a:pPr marL="447675" indent="-238125" algn="l">
              <a:spcAft>
                <a:spcPts val="600"/>
              </a:spcAft>
              <a:buClr>
                <a:schemeClr val="tx1"/>
              </a:buClr>
              <a:buFont typeface="Arial"/>
              <a:buChar char="•"/>
            </a:pPr>
            <a:r>
              <a:rPr lang="en-A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the proposed activity disturb contaminated lands or Acid </a:t>
            </a:r>
            <a:r>
              <a:rPr lang="en-A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Sulfate</a:t>
            </a:r>
            <a:r>
              <a:rPr lang="en-A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Soils?</a:t>
            </a:r>
          </a:p>
        </p:txBody>
      </p:sp>
      <p:pic>
        <p:nvPicPr>
          <p:cNvPr id="4" name="Picture 3" descr="A path with grass and trees&#10;&#10;Description automatically generated">
            <a:extLst>
              <a:ext uri="{FF2B5EF4-FFF2-40B4-BE49-F238E27FC236}">
                <a16:creationId xmlns:a16="http://schemas.microsoft.com/office/drawing/2014/main" id="{7314649C-26A2-4F05-B768-07AC8DEC272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091651" y="450048"/>
            <a:ext cx="3790437" cy="379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749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631" y="4676047"/>
            <a:ext cx="966822" cy="3055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9767" y="4610129"/>
            <a:ext cx="942962" cy="4122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4864" y="4588764"/>
            <a:ext cx="5279136" cy="55473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387138" y="4687860"/>
            <a:ext cx="321754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Council Roadside Reserves Project</a:t>
            </a:r>
            <a:endParaRPr lang="en-US" sz="15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1912" y="246945"/>
            <a:ext cx="841963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rgbClr val="4C98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Preparing an REF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52768" y="0"/>
            <a:ext cx="2752302" cy="118449"/>
          </a:xfrm>
          <a:prstGeom prst="rect">
            <a:avLst/>
          </a:prstGeom>
          <a:solidFill>
            <a:srgbClr val="4C983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2BC808-6E70-439D-AC01-871906C04C80}"/>
              </a:ext>
            </a:extLst>
          </p:cNvPr>
          <p:cNvSpPr txBox="1"/>
          <p:nvPr/>
        </p:nvSpPr>
        <p:spPr>
          <a:xfrm>
            <a:off x="275767" y="727264"/>
            <a:ext cx="4096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3: Consider Existing Environment &amp; Impact Assessment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823C9D3-A507-4A6D-967F-2388AD422E77}"/>
              </a:ext>
            </a:extLst>
          </p:cNvPr>
          <p:cNvSpPr txBox="1">
            <a:spLocks/>
          </p:cNvSpPr>
          <p:nvPr/>
        </p:nvSpPr>
        <p:spPr>
          <a:xfrm>
            <a:off x="299020" y="1602564"/>
            <a:ext cx="4418035" cy="214922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A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Water Quality and Hydrology</a:t>
            </a:r>
          </a:p>
          <a:p>
            <a:pPr marL="457200" indent="-238125" algn="l">
              <a:spcAft>
                <a:spcPts val="600"/>
              </a:spcAft>
              <a:buClr>
                <a:schemeClr val="tx1"/>
              </a:buClr>
              <a:buFont typeface="Arial"/>
              <a:buChar char="•"/>
            </a:pPr>
            <a:r>
              <a:rPr lang="en-A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 if the proposed works are within 40m of a waterway;</a:t>
            </a:r>
          </a:p>
          <a:p>
            <a:pPr marL="457200" indent="-238125" algn="l">
              <a:spcAft>
                <a:spcPts val="600"/>
              </a:spcAft>
              <a:buClr>
                <a:schemeClr val="tx1"/>
              </a:buClr>
              <a:buFont typeface="Arial"/>
              <a:buChar char="•"/>
            </a:pPr>
            <a:r>
              <a:rPr lang="en-A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catchment is the proposed activity in, and where does the site drain to?</a:t>
            </a:r>
          </a:p>
          <a:p>
            <a:pPr marL="457200" indent="-238125" algn="l">
              <a:spcAft>
                <a:spcPts val="600"/>
              </a:spcAft>
              <a:buClr>
                <a:schemeClr val="tx1"/>
              </a:buClr>
              <a:buFont typeface="Arial"/>
              <a:buChar char="•"/>
            </a:pPr>
            <a:r>
              <a:rPr lang="en-A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site within flood prone land?</a:t>
            </a:r>
            <a:br>
              <a:rPr lang="en-A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the works intercept groundwater      aquifers?</a:t>
            </a:r>
          </a:p>
        </p:txBody>
      </p:sp>
      <p:pic>
        <p:nvPicPr>
          <p:cNvPr id="4" name="Picture 3" descr="A tree in the middle of a dirt field&#10;&#10;Description automatically generated">
            <a:extLst>
              <a:ext uri="{FF2B5EF4-FFF2-40B4-BE49-F238E27FC236}">
                <a16:creationId xmlns:a16="http://schemas.microsoft.com/office/drawing/2014/main" id="{E76B263C-7426-4CFB-ABBC-917E4B1BDB8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648343" y="1053737"/>
            <a:ext cx="4088421" cy="2830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4203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631" y="4676047"/>
            <a:ext cx="966822" cy="3055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9767" y="4610129"/>
            <a:ext cx="942962" cy="4122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4864" y="4588764"/>
            <a:ext cx="5279136" cy="55473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387138" y="4687860"/>
            <a:ext cx="321754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Council Roadside Reserves Project</a:t>
            </a:r>
            <a:endParaRPr lang="en-US" sz="15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1912" y="246945"/>
            <a:ext cx="841963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rgbClr val="4C98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Preparing an REF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52768" y="0"/>
            <a:ext cx="2752302" cy="118449"/>
          </a:xfrm>
          <a:prstGeom prst="rect">
            <a:avLst/>
          </a:prstGeom>
          <a:solidFill>
            <a:srgbClr val="4C983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2BC808-6E70-439D-AC01-871906C04C80}"/>
              </a:ext>
            </a:extLst>
          </p:cNvPr>
          <p:cNvSpPr txBox="1"/>
          <p:nvPr/>
        </p:nvSpPr>
        <p:spPr>
          <a:xfrm>
            <a:off x="275767" y="727264"/>
            <a:ext cx="4096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3: Consider Existing Environment &amp; Impact Assessment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ADD96CD-70BE-4610-B783-6539284E9CCE}"/>
              </a:ext>
            </a:extLst>
          </p:cNvPr>
          <p:cNvSpPr txBox="1">
            <a:spLocks/>
          </p:cNvSpPr>
          <p:nvPr/>
        </p:nvSpPr>
        <p:spPr>
          <a:xfrm>
            <a:off x="274320" y="1312039"/>
            <a:ext cx="4572109" cy="300088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A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Biodiversity</a:t>
            </a:r>
          </a:p>
          <a:p>
            <a:pPr marL="238125" indent="-9525" algn="l"/>
            <a:r>
              <a:rPr lang="en-A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A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A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Populate the following tabs in the REF Methodology Workbook:</a:t>
            </a:r>
          </a:p>
          <a:p>
            <a:pPr marL="552450" indent="-304800" algn="l">
              <a:buClr>
                <a:schemeClr val="tx1"/>
              </a:buClr>
              <a:buFont typeface="Arial"/>
              <a:buChar char="•"/>
            </a:pPr>
            <a:r>
              <a:rPr lang="en-A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Threatened Flora;</a:t>
            </a:r>
          </a:p>
          <a:p>
            <a:pPr marL="552450" indent="-304800" algn="l">
              <a:buClr>
                <a:schemeClr val="tx1"/>
              </a:buClr>
              <a:buFont typeface="Arial"/>
              <a:buChar char="•"/>
            </a:pPr>
            <a:r>
              <a:rPr lang="en-A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Threatened Fauna;</a:t>
            </a:r>
          </a:p>
          <a:p>
            <a:pPr marL="552450" indent="-304800" algn="l">
              <a:buClr>
                <a:schemeClr val="tx1"/>
              </a:buClr>
              <a:buFont typeface="Arial"/>
              <a:buChar char="•"/>
            </a:pPr>
            <a:r>
              <a:rPr lang="en-A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TECS</a:t>
            </a:r>
          </a:p>
          <a:p>
            <a:pPr marL="228600" algn="l"/>
            <a:r>
              <a:rPr lang="en-A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(ii) Consider:</a:t>
            </a:r>
          </a:p>
          <a:p>
            <a:pPr marL="542925" indent="-295275" algn="l">
              <a:buClr>
                <a:schemeClr val="tx1"/>
              </a:buClr>
              <a:buFont typeface="Arial"/>
              <a:buChar char="•"/>
            </a:pPr>
            <a:r>
              <a:rPr lang="en-A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likelihood of each species to occur within  the vicinity of the subject site;</a:t>
            </a:r>
          </a:p>
          <a:p>
            <a:pPr marL="542925" indent="-295275" algn="l">
              <a:buClr>
                <a:schemeClr val="tx1"/>
              </a:buClr>
              <a:buFont typeface="Arial"/>
              <a:buChar char="•"/>
            </a:pPr>
            <a:r>
              <a:rPr lang="en-A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potential impact of the proposed activity on these species.</a:t>
            </a:r>
          </a:p>
          <a:p>
            <a:pPr algn="l">
              <a:buFontTx/>
              <a:buChar char="-"/>
            </a:pPr>
            <a:endParaRPr lang="en-AU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3" descr="A path with trees on the side of a dirt road&#10;&#10;Description automatically generated">
            <a:extLst>
              <a:ext uri="{FF2B5EF4-FFF2-40B4-BE49-F238E27FC236}">
                <a16:creationId xmlns:a16="http://schemas.microsoft.com/office/drawing/2014/main" id="{0AFD6651-A60B-4156-8DA7-875E6BCD081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6430" y="461661"/>
            <a:ext cx="3435421" cy="399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6704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631" y="4676047"/>
            <a:ext cx="966822" cy="3055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9767" y="4610129"/>
            <a:ext cx="942962" cy="4122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4864" y="4588764"/>
            <a:ext cx="5279136" cy="55473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387138" y="4687860"/>
            <a:ext cx="321754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Council Roadside Reserves Project</a:t>
            </a:r>
            <a:endParaRPr lang="en-US" sz="15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1912" y="246945"/>
            <a:ext cx="841963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rgbClr val="4C98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Preparing an REF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52768" y="0"/>
            <a:ext cx="2752302" cy="118449"/>
          </a:xfrm>
          <a:prstGeom prst="rect">
            <a:avLst/>
          </a:prstGeom>
          <a:solidFill>
            <a:srgbClr val="4C983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2BC808-6E70-439D-AC01-871906C04C80}"/>
              </a:ext>
            </a:extLst>
          </p:cNvPr>
          <p:cNvSpPr txBox="1"/>
          <p:nvPr/>
        </p:nvSpPr>
        <p:spPr>
          <a:xfrm>
            <a:off x="275767" y="727264"/>
            <a:ext cx="4096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3: Consider Existing Environment </a:t>
            </a:r>
          </a:p>
          <a:p>
            <a:r>
              <a:rPr lang="en-A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Impact Assessment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4680EF2-DFAF-43D5-B34C-D3480655C068}"/>
              </a:ext>
            </a:extLst>
          </p:cNvPr>
          <p:cNvSpPr txBox="1">
            <a:spLocks/>
          </p:cNvSpPr>
          <p:nvPr/>
        </p:nvSpPr>
        <p:spPr>
          <a:xfrm>
            <a:off x="286997" y="1576369"/>
            <a:ext cx="3358573" cy="16240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A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Biodiversity cont.</a:t>
            </a:r>
          </a:p>
          <a:p>
            <a:pPr algn="l"/>
            <a:r>
              <a:rPr lang="en-A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(iii) For Species that have the potential to be impacted by the proposed works, conduct an Assessment of Significance under s7.3 of the BC Act (5 part Test)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5D972EAF-5C20-42BC-BD2F-50767A35E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2624108"/>
              </p:ext>
            </p:extLst>
          </p:nvPr>
        </p:nvGraphicFramePr>
        <p:xfrm>
          <a:off x="3971109" y="492122"/>
          <a:ext cx="4651248" cy="40467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51248">
                  <a:extLst>
                    <a:ext uri="{9D8B030D-6E8A-4147-A177-3AD203B41FA5}">
                      <a16:colId xmlns:a16="http://schemas.microsoft.com/office/drawing/2014/main" val="1212785388"/>
                    </a:ext>
                  </a:extLst>
                </a:gridCol>
              </a:tblGrid>
              <a:tr h="460354"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following is to be taken into account for the purposes of determining whether a proposed development or activity is likely to significantly affect threatened species or ecological communities, or their habitats:</a:t>
                      </a:r>
                      <a:endParaRPr lang="en-A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65" marR="7665" marT="7665" marB="0" anchor="b"/>
                </a:tc>
                <a:extLst>
                  <a:ext uri="{0D108BD9-81ED-4DB2-BD59-A6C34878D82A}">
                    <a16:rowId xmlns:a16="http://schemas.microsoft.com/office/drawing/2014/main" val="1802952496"/>
                  </a:ext>
                </a:extLst>
              </a:tr>
              <a:tr h="460354">
                <a:tc>
                  <a:txBody>
                    <a:bodyPr/>
                    <a:lstStyle/>
                    <a:p>
                      <a:pPr algn="l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0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(a) in the case of a </a:t>
                      </a:r>
                      <a:r>
                        <a:rPr lang="en-AU" sz="1000" i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threatened species</a:t>
                      </a:r>
                      <a:r>
                        <a:rPr lang="en-AU" sz="10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whether the proposed development or activity is likely to have an adverse effect on the life cycle of the species such that a viable local population of the species is likely to be placed at risk of extinction,</a:t>
                      </a:r>
                      <a:endParaRPr lang="en-AU" sz="10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987" marR="7665" marT="766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0275096"/>
                  </a:ext>
                </a:extLst>
              </a:tr>
              <a:tr h="309433"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0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(b) in the case of an </a:t>
                      </a:r>
                      <a:r>
                        <a:rPr lang="en-AU" sz="1000" i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endangered ecological community </a:t>
                      </a:r>
                      <a:r>
                        <a:rPr lang="en-AU" sz="10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 </a:t>
                      </a:r>
                      <a:r>
                        <a:rPr lang="en-AU" sz="1000" i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critically endangered ecological community</a:t>
                      </a:r>
                      <a:r>
                        <a:rPr lang="en-AU" sz="10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whether the proposed development or activity:</a:t>
                      </a:r>
                      <a:endParaRPr lang="en-AU" sz="10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987" marR="7665" marT="766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2586699"/>
                  </a:ext>
                </a:extLst>
              </a:tr>
              <a:tr h="309433">
                <a:tc>
                  <a:txBody>
                    <a:bodyPr/>
                    <a:lstStyle/>
                    <a:p>
                      <a:pPr algn="l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0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AU" sz="1000" i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AU" sz="10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is likely to have an adverse effect on the extent of the ecological community such that its local occurrence is likely to be placed at risk of extinction, or</a:t>
                      </a:r>
                      <a:endParaRPr lang="en-AU" sz="10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6959" marR="7665" marT="766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742431742"/>
                  </a:ext>
                </a:extLst>
              </a:tr>
              <a:tr h="309433">
                <a:tc>
                  <a:txBody>
                    <a:bodyPr/>
                    <a:lstStyle/>
                    <a:p>
                      <a:pPr algn="l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0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(ii) is likely to substantially and adversely modify the composition of the ecological community such that its local occurrence is likely to be placed at risk of extinction,</a:t>
                      </a:r>
                      <a:endParaRPr lang="en-AU" sz="10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6959" marR="7665" marT="766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3296999"/>
                  </a:ext>
                </a:extLst>
              </a:tr>
              <a:tr h="158512"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0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(c) in relation to the habitat of a </a:t>
                      </a:r>
                      <a:r>
                        <a:rPr lang="en-AU" sz="1000" i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threatened species or ecological community</a:t>
                      </a:r>
                      <a:r>
                        <a:rPr lang="en-AU" sz="10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en-AU" sz="10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987" marR="7665" marT="766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85711738"/>
                  </a:ext>
                </a:extLst>
              </a:tr>
              <a:tr h="309433">
                <a:tc>
                  <a:txBody>
                    <a:bodyPr/>
                    <a:lstStyle/>
                    <a:p>
                      <a:pPr algn="l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0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AU" sz="1000" i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AU" sz="10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the extent to which habitat is likely to be removed or modified as a result of the proposed development or activity, and</a:t>
                      </a:r>
                      <a:endParaRPr lang="en-AU" sz="10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6959" marR="7665" marT="7665" marB="0" anchor="ctr"/>
                </a:tc>
                <a:extLst>
                  <a:ext uri="{0D108BD9-81ED-4DB2-BD59-A6C34878D82A}">
                    <a16:rowId xmlns:a16="http://schemas.microsoft.com/office/drawing/2014/main" val="4177771372"/>
                  </a:ext>
                </a:extLst>
              </a:tr>
              <a:tr h="309433">
                <a:tc>
                  <a:txBody>
                    <a:bodyPr/>
                    <a:lstStyle/>
                    <a:p>
                      <a:pPr algn="l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0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(ii) whether an area of habitat is likely to become fragmented or isolated from other areas of habitat as a result of the proposed development or activity, and</a:t>
                      </a:r>
                      <a:endParaRPr lang="en-AU" sz="10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6959" marR="7665" marT="7665" marB="0" anchor="ctr"/>
                </a:tc>
                <a:extLst>
                  <a:ext uri="{0D108BD9-81ED-4DB2-BD59-A6C34878D82A}">
                    <a16:rowId xmlns:a16="http://schemas.microsoft.com/office/drawing/2014/main" val="1356831134"/>
                  </a:ext>
                </a:extLst>
              </a:tr>
              <a:tr h="309433">
                <a:tc>
                  <a:txBody>
                    <a:bodyPr/>
                    <a:lstStyle/>
                    <a:p>
                      <a:pPr algn="l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0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(iii) the importance of the habitat to be removed, modified, fragmented or isolated to the long-term survival of the species or ecological community in the locality,</a:t>
                      </a:r>
                      <a:endParaRPr lang="en-AU" sz="10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6959" marR="7665" marT="766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1009971"/>
                  </a:ext>
                </a:extLst>
              </a:tr>
              <a:tr h="309433">
                <a:tc>
                  <a:txBody>
                    <a:bodyPr/>
                    <a:lstStyle/>
                    <a:p>
                      <a:pPr algn="l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0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(d) whether the proposed development or activity is likely to have an adverse effect on any </a:t>
                      </a:r>
                      <a:r>
                        <a:rPr lang="en-AU" sz="1000" i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declared area of outstanding biodiversity value </a:t>
                      </a:r>
                      <a:r>
                        <a:rPr lang="en-AU" sz="10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(either directly or indirectly),</a:t>
                      </a:r>
                      <a:endParaRPr lang="en-AU" sz="10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987" marR="7665" marT="766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6494947"/>
                  </a:ext>
                </a:extLst>
              </a:tr>
              <a:tr h="309433">
                <a:tc>
                  <a:txBody>
                    <a:bodyPr/>
                    <a:lstStyle/>
                    <a:p>
                      <a:pPr algn="l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0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(e) whether the proposed development or activity is or is part of a </a:t>
                      </a:r>
                      <a:r>
                        <a:rPr lang="en-AU" sz="1000" i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key threatening process </a:t>
                      </a:r>
                      <a:r>
                        <a:rPr lang="en-AU" sz="10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 is likely to increase the impact of a key threatening process.</a:t>
                      </a:r>
                      <a:endParaRPr lang="en-AU" sz="10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987" marR="7665" marT="766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95935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16595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631" y="4676047"/>
            <a:ext cx="966822" cy="3055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9767" y="4610129"/>
            <a:ext cx="942962" cy="4122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4864" y="4588764"/>
            <a:ext cx="5279136" cy="55473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387138" y="4687860"/>
            <a:ext cx="321754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Council Roadside Reserves Project</a:t>
            </a:r>
            <a:endParaRPr lang="en-US" sz="15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1912" y="246945"/>
            <a:ext cx="841963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rgbClr val="4C98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Preparing an REF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52768" y="0"/>
            <a:ext cx="2752302" cy="118449"/>
          </a:xfrm>
          <a:prstGeom prst="rect">
            <a:avLst/>
          </a:prstGeom>
          <a:solidFill>
            <a:srgbClr val="4C983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2BC808-6E70-439D-AC01-871906C04C80}"/>
              </a:ext>
            </a:extLst>
          </p:cNvPr>
          <p:cNvSpPr txBox="1"/>
          <p:nvPr/>
        </p:nvSpPr>
        <p:spPr>
          <a:xfrm>
            <a:off x="275767" y="727264"/>
            <a:ext cx="4096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3: Consider Existing Environment &amp; Impact Assessment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75A934F-6523-4F46-A69D-751E5B5369A4}"/>
              </a:ext>
            </a:extLst>
          </p:cNvPr>
          <p:cNvSpPr txBox="1">
            <a:spLocks/>
          </p:cNvSpPr>
          <p:nvPr/>
        </p:nvSpPr>
        <p:spPr>
          <a:xfrm>
            <a:off x="283294" y="1501383"/>
            <a:ext cx="4423934" cy="2053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A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5. </a:t>
            </a:r>
            <a:r>
              <a:rPr lang="en-A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Aboriginal Heritage</a:t>
            </a:r>
          </a:p>
          <a:p>
            <a:pPr marL="285750" indent="-285750" algn="l">
              <a:buFont typeface="Arial"/>
              <a:buChar char="•"/>
            </a:pPr>
            <a:r>
              <a:rPr lang="en-A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 if there are any Aboriginal objects or sites in the vicinity of the subject site;</a:t>
            </a:r>
          </a:p>
          <a:p>
            <a:pPr marL="285750" indent="-285750" algn="l">
              <a:buClr>
                <a:schemeClr val="tx1"/>
              </a:buClr>
              <a:buFont typeface="Arial"/>
              <a:buChar char="•"/>
            </a:pPr>
            <a:r>
              <a:rPr lang="en-A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proposed activity a ‘low impact activity’</a:t>
            </a:r>
          </a:p>
          <a:p>
            <a:pPr marL="285750" indent="-285750" algn="l">
              <a:buClr>
                <a:schemeClr val="tx1"/>
              </a:buClr>
              <a:buFont typeface="Arial"/>
              <a:buChar char="•"/>
            </a:pPr>
            <a:r>
              <a:rPr lang="en-A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an AHIP required?</a:t>
            </a:r>
          </a:p>
        </p:txBody>
      </p:sp>
      <p:pic>
        <p:nvPicPr>
          <p:cNvPr id="8" name="Picture 7" descr="A picture containing hill, rocky, dirt, standing&#10;&#10;Description automatically generated">
            <a:extLst>
              <a:ext uri="{FF2B5EF4-FFF2-40B4-BE49-F238E27FC236}">
                <a16:creationId xmlns:a16="http://schemas.microsoft.com/office/drawing/2014/main" id="{C7FD1794-E19C-4E0D-BD31-72E36F900FD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446370"/>
            <a:ext cx="3130732" cy="2348049"/>
          </a:xfrm>
          <a:prstGeom prst="rect">
            <a:avLst/>
          </a:prstGeom>
        </p:spPr>
      </p:pic>
      <p:pic>
        <p:nvPicPr>
          <p:cNvPr id="4" name="Picture 3" descr="A picture containing outdoor, grass, sitting, tree&#10;&#10;Description automatically generated">
            <a:extLst>
              <a:ext uri="{FF2B5EF4-FFF2-40B4-BE49-F238E27FC236}">
                <a16:creationId xmlns:a16="http://schemas.microsoft.com/office/drawing/2014/main" id="{65CDF9C9-C5D7-4E7C-99D7-0CC838B515D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2707" y="2253217"/>
            <a:ext cx="3047999" cy="228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9395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631" y="4676047"/>
            <a:ext cx="966822" cy="3055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9767" y="4610129"/>
            <a:ext cx="942962" cy="4122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4864" y="4588764"/>
            <a:ext cx="5279136" cy="55473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387138" y="4687860"/>
            <a:ext cx="321754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Council Roadside Reserves Project</a:t>
            </a:r>
            <a:endParaRPr lang="en-US" sz="15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1912" y="246945"/>
            <a:ext cx="841963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rgbClr val="4C98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Preparing an REF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52768" y="0"/>
            <a:ext cx="2752302" cy="118449"/>
          </a:xfrm>
          <a:prstGeom prst="rect">
            <a:avLst/>
          </a:prstGeom>
          <a:solidFill>
            <a:srgbClr val="4C983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2BC808-6E70-439D-AC01-871906C04C80}"/>
              </a:ext>
            </a:extLst>
          </p:cNvPr>
          <p:cNvSpPr txBox="1"/>
          <p:nvPr/>
        </p:nvSpPr>
        <p:spPr>
          <a:xfrm>
            <a:off x="275767" y="727264"/>
            <a:ext cx="4096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3: Consider Existing Environment &amp; Impact Assessment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C45E36-CF92-4077-B202-D9A8A3D5FE21}"/>
              </a:ext>
            </a:extLst>
          </p:cNvPr>
          <p:cNvSpPr txBox="1">
            <a:spLocks/>
          </p:cNvSpPr>
          <p:nvPr/>
        </p:nvSpPr>
        <p:spPr>
          <a:xfrm>
            <a:off x="283294" y="1489662"/>
            <a:ext cx="4103844" cy="17959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A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Non-Aboriginal Heritage</a:t>
            </a:r>
          </a:p>
          <a:p>
            <a:pPr marL="285750" indent="-285750" algn="l">
              <a:buClr>
                <a:schemeClr val="tx1"/>
              </a:buClr>
              <a:buFont typeface="Arial"/>
              <a:buChar char="•"/>
            </a:pPr>
            <a:r>
              <a:rPr lang="en-A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 if there are any non-Aboriginal heritage sites in the vicinity of the subject site;</a:t>
            </a:r>
          </a:p>
          <a:p>
            <a:pPr marL="285750" indent="-285750" algn="l">
              <a:buClr>
                <a:schemeClr val="tx1"/>
              </a:buClr>
              <a:buFont typeface="Arial"/>
              <a:buChar char="•"/>
            </a:pPr>
            <a:r>
              <a:rPr lang="en-A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the proposed activity have any impact on these sites?</a:t>
            </a:r>
            <a:endParaRPr lang="en-AU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98ADD9-687F-4763-9143-8F6B15FBBB3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9625" y="485472"/>
            <a:ext cx="3016432" cy="402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062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631" y="4676047"/>
            <a:ext cx="966822" cy="3055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9767" y="4610129"/>
            <a:ext cx="942962" cy="4122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4864" y="4588764"/>
            <a:ext cx="5279136" cy="55473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387138" y="4687860"/>
            <a:ext cx="321754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Council Roadside Reserves Project</a:t>
            </a:r>
            <a:endParaRPr lang="en-US" sz="15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3391" y="246945"/>
            <a:ext cx="1794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>
                <a:solidFill>
                  <a:srgbClr val="4C98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en-US" sz="2400" dirty="0">
              <a:solidFill>
                <a:srgbClr val="4C9836"/>
              </a:solidFill>
              <a:latin typeface="Arial"/>
              <a:cs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2768" y="0"/>
            <a:ext cx="2752302" cy="118449"/>
          </a:xfrm>
          <a:prstGeom prst="rect">
            <a:avLst/>
          </a:prstGeom>
          <a:solidFill>
            <a:srgbClr val="4C983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1316A73-93D8-4F0F-B02D-9D9A0F41773A}"/>
              </a:ext>
            </a:extLst>
          </p:cNvPr>
          <p:cNvSpPr txBox="1">
            <a:spLocks/>
          </p:cNvSpPr>
          <p:nvPr/>
        </p:nvSpPr>
        <p:spPr>
          <a:xfrm>
            <a:off x="303391" y="965846"/>
            <a:ext cx="5036229" cy="32027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A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slides are designed to guide councils in undertaking an</a:t>
            </a:r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600" dirty="0">
                <a:solidFill>
                  <a:srgbClr val="ED1D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environmental assessment</a:t>
            </a:r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potential impacts of their activities on the environment.</a:t>
            </a:r>
          </a:p>
          <a:p>
            <a:pPr algn="l"/>
            <a:endParaRPr lang="en-AU" sz="1600" dirty="0"/>
          </a:p>
          <a:p>
            <a:pPr algn="l"/>
            <a:r>
              <a:rPr lang="en-A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Topics:</a:t>
            </a:r>
          </a:p>
          <a:p>
            <a:pPr marL="285750" indent="-198438" algn="l"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Relevant legislation</a:t>
            </a:r>
          </a:p>
          <a:p>
            <a:pPr marL="285750" indent="-198438" algn="l"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Methodologies for database searches and      assessment;</a:t>
            </a:r>
          </a:p>
          <a:p>
            <a:pPr marL="285750" indent="-198438" algn="l"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Completing a Review of Environmental Factors  </a:t>
            </a:r>
          </a:p>
          <a:p>
            <a:pPr marL="269875" algn="l"/>
            <a:r>
              <a:rPr lang="en-A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(REF) using the template provided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371293C-44DB-420A-A446-6E4ED8D5001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9619" y="833370"/>
            <a:ext cx="3335215" cy="33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1190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631" y="4676047"/>
            <a:ext cx="966822" cy="3055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9767" y="4610129"/>
            <a:ext cx="942962" cy="4122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4864" y="4588764"/>
            <a:ext cx="5279136" cy="55473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387138" y="4687860"/>
            <a:ext cx="321754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Council Roadside Reserves Project</a:t>
            </a:r>
            <a:endParaRPr lang="en-US" sz="15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1912" y="246945"/>
            <a:ext cx="841963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rgbClr val="4C98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Preparing an REF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52768" y="0"/>
            <a:ext cx="2752302" cy="118449"/>
          </a:xfrm>
          <a:prstGeom prst="rect">
            <a:avLst/>
          </a:prstGeom>
          <a:solidFill>
            <a:srgbClr val="4C983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2BC808-6E70-439D-AC01-871906C04C80}"/>
              </a:ext>
            </a:extLst>
          </p:cNvPr>
          <p:cNvSpPr txBox="1"/>
          <p:nvPr/>
        </p:nvSpPr>
        <p:spPr>
          <a:xfrm>
            <a:off x="275767" y="727264"/>
            <a:ext cx="4096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3: Consider Existing Environment &amp; Impact Assessment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BB3DD78-BB82-4F96-BBDA-D23DB75B5E49}"/>
              </a:ext>
            </a:extLst>
          </p:cNvPr>
          <p:cNvSpPr txBox="1">
            <a:spLocks/>
          </p:cNvSpPr>
          <p:nvPr/>
        </p:nvSpPr>
        <p:spPr>
          <a:xfrm>
            <a:off x="295017" y="1571723"/>
            <a:ext cx="4276983" cy="20553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A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Noise and vibration</a:t>
            </a:r>
          </a:p>
          <a:p>
            <a:pPr marL="285750" indent="-285750" algn="l">
              <a:buClr>
                <a:schemeClr val="tx1"/>
              </a:buClr>
              <a:buFont typeface="Arial"/>
              <a:buChar char="•"/>
            </a:pPr>
            <a:r>
              <a:rPr lang="en-A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the sources of noise/vibration from the proposed activity?</a:t>
            </a:r>
          </a:p>
          <a:p>
            <a:pPr marL="285750" indent="-285750" algn="l">
              <a:buClr>
                <a:schemeClr val="tx1"/>
              </a:buClr>
              <a:buFont typeface="Arial"/>
              <a:buChar char="•"/>
            </a:pPr>
            <a:r>
              <a:rPr lang="en-A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the proposed hours of operation?</a:t>
            </a:r>
          </a:p>
          <a:p>
            <a:pPr marL="285750" indent="-285750" algn="l">
              <a:buClr>
                <a:schemeClr val="tx1"/>
              </a:buClr>
              <a:buFont typeface="Arial"/>
              <a:buChar char="•"/>
            </a:pPr>
            <a:r>
              <a:rPr lang="en-A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there sensitive receivers nearby who need to be notified?</a:t>
            </a:r>
          </a:p>
        </p:txBody>
      </p:sp>
      <p:pic>
        <p:nvPicPr>
          <p:cNvPr id="4" name="Picture 3" descr="A truck driving down a dirt road&#10;&#10;Description automatically generated">
            <a:extLst>
              <a:ext uri="{FF2B5EF4-FFF2-40B4-BE49-F238E27FC236}">
                <a16:creationId xmlns:a16="http://schemas.microsoft.com/office/drawing/2014/main" id="{0A202F65-1C02-46DE-B9EA-87EE16BA8BD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3623" y="705246"/>
            <a:ext cx="4466241" cy="334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0519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631" y="4676047"/>
            <a:ext cx="966822" cy="3055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9767" y="4610129"/>
            <a:ext cx="942962" cy="4122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4864" y="4588764"/>
            <a:ext cx="5279136" cy="55473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387138" y="4687860"/>
            <a:ext cx="321754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Council Roadside Reserves Project</a:t>
            </a:r>
            <a:endParaRPr lang="en-US" sz="15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1912" y="246945"/>
            <a:ext cx="841963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rgbClr val="4C98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Preparing an REF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52768" y="0"/>
            <a:ext cx="2752302" cy="118449"/>
          </a:xfrm>
          <a:prstGeom prst="rect">
            <a:avLst/>
          </a:prstGeom>
          <a:solidFill>
            <a:srgbClr val="4C983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2BC808-6E70-439D-AC01-871906C04C80}"/>
              </a:ext>
            </a:extLst>
          </p:cNvPr>
          <p:cNvSpPr txBox="1"/>
          <p:nvPr/>
        </p:nvSpPr>
        <p:spPr>
          <a:xfrm>
            <a:off x="275767" y="727264"/>
            <a:ext cx="4096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3: Consider Existing Environment &amp; Impact Assessment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E72DB12-EE7B-43E3-9730-55A9F8100E16}"/>
              </a:ext>
            </a:extLst>
          </p:cNvPr>
          <p:cNvSpPr txBox="1">
            <a:spLocks/>
          </p:cNvSpPr>
          <p:nvPr/>
        </p:nvSpPr>
        <p:spPr>
          <a:xfrm>
            <a:off x="283294" y="1595169"/>
            <a:ext cx="4288706" cy="16521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A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Air quality</a:t>
            </a:r>
          </a:p>
          <a:p>
            <a:pPr marL="285750" indent="-285750" algn="l">
              <a:buClr>
                <a:schemeClr val="tx1"/>
              </a:buClr>
              <a:buFont typeface="Arial"/>
              <a:buChar char="•"/>
            </a:pPr>
            <a:r>
              <a:rPr lang="en-A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sources of air and odour emissions of the proposed works;</a:t>
            </a:r>
          </a:p>
          <a:p>
            <a:pPr marL="285750" indent="-285750" algn="l">
              <a:buClr>
                <a:schemeClr val="tx1"/>
              </a:buClr>
              <a:buFont typeface="Arial"/>
              <a:buChar char="•"/>
            </a:pPr>
            <a:r>
              <a:rPr lang="en-A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nearby sensitive receivers.</a:t>
            </a:r>
          </a:p>
        </p:txBody>
      </p:sp>
      <p:pic>
        <p:nvPicPr>
          <p:cNvPr id="4" name="Picture 3" descr="A dirt road&#10;&#10;Description automatically generated">
            <a:extLst>
              <a:ext uri="{FF2B5EF4-FFF2-40B4-BE49-F238E27FC236}">
                <a16:creationId xmlns:a16="http://schemas.microsoft.com/office/drawing/2014/main" id="{32082DE1-5A07-4357-B288-E8F43E5FD22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78585" y="727264"/>
            <a:ext cx="4807840" cy="344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3784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631" y="4676047"/>
            <a:ext cx="966822" cy="3055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9767" y="4610129"/>
            <a:ext cx="942962" cy="4122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4864" y="4588764"/>
            <a:ext cx="5279136" cy="55473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387138" y="4687860"/>
            <a:ext cx="321754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Council Roadside Reserves Project</a:t>
            </a:r>
            <a:endParaRPr lang="en-US" sz="15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1912" y="246945"/>
            <a:ext cx="841963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rgbClr val="4C98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Preparing an REF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52768" y="0"/>
            <a:ext cx="2752302" cy="118449"/>
          </a:xfrm>
          <a:prstGeom prst="rect">
            <a:avLst/>
          </a:prstGeom>
          <a:solidFill>
            <a:srgbClr val="4C983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2BC808-6E70-439D-AC01-871906C04C80}"/>
              </a:ext>
            </a:extLst>
          </p:cNvPr>
          <p:cNvSpPr txBox="1"/>
          <p:nvPr/>
        </p:nvSpPr>
        <p:spPr>
          <a:xfrm>
            <a:off x="275767" y="727264"/>
            <a:ext cx="4096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3: Consider Existing Environment &amp; Impact Assessment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0A55B6A-2E7B-4C7C-9089-1857E3C45B57}"/>
              </a:ext>
            </a:extLst>
          </p:cNvPr>
          <p:cNvSpPr txBox="1">
            <a:spLocks/>
          </p:cNvSpPr>
          <p:nvPr/>
        </p:nvSpPr>
        <p:spPr>
          <a:xfrm>
            <a:off x="283294" y="1454493"/>
            <a:ext cx="4164752" cy="2191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A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Waste and chemical management</a:t>
            </a:r>
          </a:p>
          <a:p>
            <a:pPr marL="285750" indent="-285750" algn="l">
              <a:buClr>
                <a:schemeClr val="tx1"/>
              </a:buClr>
              <a:buFont typeface="Arial"/>
              <a:buChar char="•"/>
            </a:pPr>
            <a:r>
              <a:rPr lang="en-A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sources of waste generated during the proposed activity.</a:t>
            </a:r>
          </a:p>
          <a:p>
            <a:pPr marL="285750" indent="-285750" algn="l">
              <a:buClr>
                <a:schemeClr val="tx1"/>
              </a:buClr>
              <a:buFont typeface="Arial"/>
              <a:buChar char="•"/>
            </a:pPr>
            <a:r>
              <a:rPr lang="en-A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types and volumes of waste are anticipated?</a:t>
            </a:r>
          </a:p>
          <a:p>
            <a:pPr marL="285750" indent="-285750" algn="l">
              <a:buClr>
                <a:schemeClr val="tx1"/>
              </a:buClr>
              <a:buFont typeface="Arial"/>
              <a:buChar char="•"/>
            </a:pPr>
            <a:r>
              <a:rPr lang="en-A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and how will they be disposed?</a:t>
            </a:r>
            <a:endParaRPr lang="en-AU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3" descr="A sign on the side of a road&#10;&#10;Description automatically generated">
            <a:extLst>
              <a:ext uri="{FF2B5EF4-FFF2-40B4-BE49-F238E27FC236}">
                <a16:creationId xmlns:a16="http://schemas.microsoft.com/office/drawing/2014/main" id="{44F82FC5-142F-43D7-84DC-B5B37F2AEC8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4340" y="1019651"/>
            <a:ext cx="4732020" cy="303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5277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631" y="4676047"/>
            <a:ext cx="966822" cy="3055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9767" y="4610129"/>
            <a:ext cx="942962" cy="4122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4864" y="4588764"/>
            <a:ext cx="5279136" cy="55473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387138" y="4687860"/>
            <a:ext cx="321754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Council Roadside Reserves Project</a:t>
            </a:r>
            <a:endParaRPr lang="en-US" sz="15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1912" y="246945"/>
            <a:ext cx="841963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rgbClr val="4C98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Preparing an REF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52768" y="0"/>
            <a:ext cx="2752302" cy="118449"/>
          </a:xfrm>
          <a:prstGeom prst="rect">
            <a:avLst/>
          </a:prstGeom>
          <a:solidFill>
            <a:srgbClr val="4C983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2BC808-6E70-439D-AC01-871906C04C80}"/>
              </a:ext>
            </a:extLst>
          </p:cNvPr>
          <p:cNvSpPr txBox="1"/>
          <p:nvPr/>
        </p:nvSpPr>
        <p:spPr>
          <a:xfrm>
            <a:off x="275767" y="727264"/>
            <a:ext cx="4096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3: Consider Existing Environment &amp; Impact Assessment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FB999B8-4A97-4DD0-807D-C92EEF2026F7}"/>
              </a:ext>
            </a:extLst>
          </p:cNvPr>
          <p:cNvSpPr txBox="1">
            <a:spLocks/>
          </p:cNvSpPr>
          <p:nvPr/>
        </p:nvSpPr>
        <p:spPr>
          <a:xfrm>
            <a:off x="271571" y="1477939"/>
            <a:ext cx="4424384" cy="212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A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 Traffic</a:t>
            </a:r>
          </a:p>
          <a:p>
            <a:pPr marL="285750" indent="-285750" algn="l">
              <a:buClr>
                <a:schemeClr val="tx1"/>
              </a:buClr>
              <a:buFont typeface="Arial"/>
              <a:buChar char="•"/>
            </a:pPr>
            <a:r>
              <a:rPr lang="en-A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traffic and/or pedestrian access be affected by the proposed activity?</a:t>
            </a:r>
          </a:p>
          <a:p>
            <a:pPr marL="285750" indent="-285750" algn="l">
              <a:buClr>
                <a:schemeClr val="tx1"/>
              </a:buClr>
              <a:buFont typeface="Arial"/>
              <a:buChar char="•"/>
            </a:pPr>
            <a:r>
              <a:rPr lang="en-A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will be the duration of any disturbance?</a:t>
            </a:r>
          </a:p>
          <a:p>
            <a:pPr marL="285750" indent="-285750" algn="l">
              <a:buClr>
                <a:schemeClr val="tx1"/>
              </a:buClr>
              <a:buFont typeface="Arial"/>
              <a:buChar char="•"/>
            </a:pPr>
            <a:r>
              <a:rPr lang="en-A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 who may need to be notified.</a:t>
            </a:r>
          </a:p>
        </p:txBody>
      </p:sp>
      <p:pic>
        <p:nvPicPr>
          <p:cNvPr id="4" name="Picture 3" descr="A car driving down a dirt road&#10;&#10;Description automatically generated">
            <a:extLst>
              <a:ext uri="{FF2B5EF4-FFF2-40B4-BE49-F238E27FC236}">
                <a16:creationId xmlns:a16="http://schemas.microsoft.com/office/drawing/2014/main" id="{CC740FCE-4E76-41E0-89FD-ED22516CF5A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87138" y="957942"/>
            <a:ext cx="4547856" cy="310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1996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631" y="4676047"/>
            <a:ext cx="966822" cy="3055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9767" y="4610129"/>
            <a:ext cx="942962" cy="4122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4864" y="4588764"/>
            <a:ext cx="5279136" cy="55473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387138" y="4687860"/>
            <a:ext cx="321754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Council Roadside Reserves Project</a:t>
            </a:r>
            <a:endParaRPr lang="en-US" sz="15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1912" y="246945"/>
            <a:ext cx="841963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rgbClr val="4C98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Preparing an REF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52768" y="0"/>
            <a:ext cx="2752302" cy="118449"/>
          </a:xfrm>
          <a:prstGeom prst="rect">
            <a:avLst/>
          </a:prstGeom>
          <a:solidFill>
            <a:srgbClr val="4C983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2BC808-6E70-439D-AC01-871906C04C80}"/>
              </a:ext>
            </a:extLst>
          </p:cNvPr>
          <p:cNvSpPr txBox="1"/>
          <p:nvPr/>
        </p:nvSpPr>
        <p:spPr>
          <a:xfrm>
            <a:off x="275767" y="727264"/>
            <a:ext cx="4096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3: Consider Existing Environment &amp; Impact Assessment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CD33826-5ACB-4A23-B6CE-DC4C00DAAC86}"/>
              </a:ext>
            </a:extLst>
          </p:cNvPr>
          <p:cNvSpPr txBox="1">
            <a:spLocks/>
          </p:cNvSpPr>
          <p:nvPr/>
        </p:nvSpPr>
        <p:spPr>
          <a:xfrm>
            <a:off x="306740" y="1606892"/>
            <a:ext cx="4675573" cy="17938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A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 Visual Amenity/ Landscape</a:t>
            </a:r>
          </a:p>
          <a:p>
            <a:pPr marL="285750" indent="-285750" algn="l"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A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the proposed activity affect the visual amenity and/or landscape?</a:t>
            </a:r>
          </a:p>
          <a:p>
            <a:pPr marL="285750" indent="-285750" algn="l"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A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will be the timeframe/duration of any impact?</a:t>
            </a:r>
          </a:p>
          <a:p>
            <a:pPr marL="285750" indent="-285750" algn="l"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A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will need to be notified?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EC6A83C-06DC-41CC-B06A-E5E798202A6C}"/>
              </a:ext>
            </a:extLst>
          </p:cNvPr>
          <p:cNvSpPr/>
          <p:nvPr/>
        </p:nvSpPr>
        <p:spPr>
          <a:xfrm>
            <a:off x="4601033" y="823095"/>
            <a:ext cx="4267200" cy="3487982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8959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631" y="4676047"/>
            <a:ext cx="966822" cy="3055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9767" y="4610129"/>
            <a:ext cx="942962" cy="4122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4864" y="4588764"/>
            <a:ext cx="5279136" cy="55473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387138" y="4687860"/>
            <a:ext cx="321754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Council Roadside Reserves Project</a:t>
            </a:r>
            <a:endParaRPr lang="en-US" sz="15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1912" y="246945"/>
            <a:ext cx="841963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rgbClr val="4C98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Preparing an REF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52768" y="0"/>
            <a:ext cx="2752302" cy="118449"/>
          </a:xfrm>
          <a:prstGeom prst="rect">
            <a:avLst/>
          </a:prstGeom>
          <a:solidFill>
            <a:srgbClr val="4C983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2BC808-6E70-439D-AC01-871906C04C80}"/>
              </a:ext>
            </a:extLst>
          </p:cNvPr>
          <p:cNvSpPr txBox="1"/>
          <p:nvPr/>
        </p:nvSpPr>
        <p:spPr>
          <a:xfrm>
            <a:off x="275767" y="727264"/>
            <a:ext cx="4096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3: Consider Existing Environment &amp; Impact Assessment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E2DFC80-D967-42C4-AC5B-FE1181720F4C}"/>
              </a:ext>
            </a:extLst>
          </p:cNvPr>
          <p:cNvSpPr txBox="1">
            <a:spLocks/>
          </p:cNvSpPr>
          <p:nvPr/>
        </p:nvSpPr>
        <p:spPr>
          <a:xfrm>
            <a:off x="283295" y="1560000"/>
            <a:ext cx="3647534" cy="1441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A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 Socio-Economic Factors</a:t>
            </a:r>
          </a:p>
          <a:p>
            <a:pPr marL="285750" indent="-285750" algn="l">
              <a:buClr>
                <a:schemeClr val="tx1"/>
              </a:buClr>
              <a:buFont typeface="Arial"/>
              <a:buChar char="•"/>
            </a:pPr>
            <a:r>
              <a:rPr lang="en-A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the proposed activity affect local residents or the wider local community?</a:t>
            </a:r>
          </a:p>
        </p:txBody>
      </p:sp>
      <p:pic>
        <p:nvPicPr>
          <p:cNvPr id="8" name="Picture 7" descr="A close up of a dry grass field&#10;&#10;Description automatically generated">
            <a:extLst>
              <a:ext uri="{FF2B5EF4-FFF2-40B4-BE49-F238E27FC236}">
                <a16:creationId xmlns:a16="http://schemas.microsoft.com/office/drawing/2014/main" id="{05E6A249-BFDB-4EC4-A108-205F44AE575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9486" y="1195747"/>
            <a:ext cx="4347388" cy="3260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0354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631" y="4676047"/>
            <a:ext cx="966822" cy="3055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9767" y="4610129"/>
            <a:ext cx="942962" cy="4122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4864" y="4588764"/>
            <a:ext cx="5279136" cy="55473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387138" y="4687860"/>
            <a:ext cx="321754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Council Roadside Reserves Project</a:t>
            </a:r>
            <a:endParaRPr lang="en-US" sz="15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1912" y="246945"/>
            <a:ext cx="841963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rgbClr val="4C98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Preparing an REF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52768" y="0"/>
            <a:ext cx="2752302" cy="118449"/>
          </a:xfrm>
          <a:prstGeom prst="rect">
            <a:avLst/>
          </a:prstGeom>
          <a:solidFill>
            <a:srgbClr val="4C983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2BC808-6E70-439D-AC01-871906C04C80}"/>
              </a:ext>
            </a:extLst>
          </p:cNvPr>
          <p:cNvSpPr txBox="1"/>
          <p:nvPr/>
        </p:nvSpPr>
        <p:spPr>
          <a:xfrm>
            <a:off x="275767" y="727264"/>
            <a:ext cx="4096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3: Consider Existing Environment &amp; Impact Assessment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69DDFBA-8015-48B1-A6D1-06D464B6BACC}"/>
              </a:ext>
            </a:extLst>
          </p:cNvPr>
          <p:cNvSpPr txBox="1">
            <a:spLocks/>
          </p:cNvSpPr>
          <p:nvPr/>
        </p:nvSpPr>
        <p:spPr>
          <a:xfrm>
            <a:off x="283294" y="1513106"/>
            <a:ext cx="4096857" cy="1859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A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 Cumulative Impacts</a:t>
            </a:r>
          </a:p>
          <a:p>
            <a:pPr marL="285750" indent="-285750" algn="l">
              <a:buClr>
                <a:schemeClr val="tx1"/>
              </a:buClr>
              <a:buFont typeface="Arial"/>
              <a:buChar char="•"/>
            </a:pPr>
            <a:r>
              <a:rPr lang="en-A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there any other works happening in  the vicinity of the proposed activity?</a:t>
            </a:r>
          </a:p>
          <a:p>
            <a:pPr marL="285750" indent="-285750" algn="l">
              <a:buClr>
                <a:schemeClr val="tx1"/>
              </a:buClr>
              <a:buFont typeface="Arial"/>
              <a:buChar char="•"/>
            </a:pPr>
            <a:r>
              <a:rPr lang="en-A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will be the cumulative impact on the region?</a:t>
            </a:r>
          </a:p>
        </p:txBody>
      </p:sp>
      <p:pic>
        <p:nvPicPr>
          <p:cNvPr id="4" name="Picture 3" descr="A truck driving down a dirt road&#10;&#10;Description automatically generated">
            <a:extLst>
              <a:ext uri="{FF2B5EF4-FFF2-40B4-BE49-F238E27FC236}">
                <a16:creationId xmlns:a16="http://schemas.microsoft.com/office/drawing/2014/main" id="{BD68CE73-B4EC-4976-B323-5880DF58663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4967" y="926081"/>
            <a:ext cx="4271519" cy="3203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7671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631" y="4676047"/>
            <a:ext cx="966822" cy="3055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9767" y="4610129"/>
            <a:ext cx="942962" cy="4122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4864" y="4588764"/>
            <a:ext cx="5279136" cy="55473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387138" y="4687860"/>
            <a:ext cx="321754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Council Roadside Reserves Project</a:t>
            </a:r>
            <a:endParaRPr lang="en-US" sz="15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1912" y="246945"/>
            <a:ext cx="841963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rgbClr val="4C98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Preparing an REF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52768" y="0"/>
            <a:ext cx="2752302" cy="118449"/>
          </a:xfrm>
          <a:prstGeom prst="rect">
            <a:avLst/>
          </a:prstGeom>
          <a:solidFill>
            <a:srgbClr val="4C983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2BC808-6E70-439D-AC01-871906C04C80}"/>
              </a:ext>
            </a:extLst>
          </p:cNvPr>
          <p:cNvSpPr txBox="1"/>
          <p:nvPr/>
        </p:nvSpPr>
        <p:spPr>
          <a:xfrm>
            <a:off x="275767" y="727264"/>
            <a:ext cx="4096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3: Consider Existing Environment &amp; Impact Assessment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83298F7-0816-495C-8226-896710C469E1}"/>
              </a:ext>
            </a:extLst>
          </p:cNvPr>
          <p:cNvSpPr txBox="1">
            <a:spLocks/>
          </p:cNvSpPr>
          <p:nvPr/>
        </p:nvSpPr>
        <p:spPr>
          <a:xfrm>
            <a:off x="283292" y="1477939"/>
            <a:ext cx="3382443" cy="1417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A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14. Clause 228 </a:t>
            </a:r>
          </a:p>
          <a:p>
            <a:pPr marL="285750" indent="-285750" algn="l">
              <a:buClr>
                <a:schemeClr val="tx1"/>
              </a:buClr>
              <a:buFont typeface="Arial"/>
              <a:buChar char="•"/>
            </a:pPr>
            <a:r>
              <a:rPr lang="en-A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the table to satisfy requirements of s228 of the EP&amp;A Regulation.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4C3E44-FF6A-433D-9294-043C50813BC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5211" y="218027"/>
            <a:ext cx="3032986" cy="4321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2298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631" y="4676047"/>
            <a:ext cx="966822" cy="3055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9767" y="4610129"/>
            <a:ext cx="942962" cy="4122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4864" y="4588764"/>
            <a:ext cx="5279136" cy="55473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387138" y="4687860"/>
            <a:ext cx="321754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Council Roadside Reserves Project</a:t>
            </a:r>
            <a:endParaRPr lang="en-US" sz="15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1912" y="246945"/>
            <a:ext cx="841963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rgbClr val="4C98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Preparing an REF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52768" y="0"/>
            <a:ext cx="2752302" cy="118449"/>
          </a:xfrm>
          <a:prstGeom prst="rect">
            <a:avLst/>
          </a:prstGeom>
          <a:solidFill>
            <a:srgbClr val="4C983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2BC808-6E70-439D-AC01-871906C04C80}"/>
              </a:ext>
            </a:extLst>
          </p:cNvPr>
          <p:cNvSpPr txBox="1"/>
          <p:nvPr/>
        </p:nvSpPr>
        <p:spPr>
          <a:xfrm>
            <a:off x="275767" y="727264"/>
            <a:ext cx="4096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4: Environmental Safeguards and</a:t>
            </a:r>
          </a:p>
          <a:p>
            <a:r>
              <a:rPr lang="en-A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Mitigation Measures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DA660D6-6C26-49E3-BB76-9EAFA2B9F246}"/>
              </a:ext>
            </a:extLst>
          </p:cNvPr>
          <p:cNvSpPr txBox="1">
            <a:spLocks/>
          </p:cNvSpPr>
          <p:nvPr/>
        </p:nvSpPr>
        <p:spPr>
          <a:xfrm>
            <a:off x="318896" y="1571351"/>
            <a:ext cx="3737295" cy="2211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Clr>
                <a:schemeClr val="tx1"/>
              </a:buClr>
              <a:buFont typeface="Arial"/>
              <a:buChar char="•"/>
            </a:pPr>
            <a:r>
              <a:rPr lang="en-A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 any standard environmental safeguards your Council implements for roadside projects;</a:t>
            </a:r>
          </a:p>
          <a:p>
            <a:pPr marL="285750" indent="-285750" algn="l">
              <a:buClr>
                <a:schemeClr val="tx1"/>
              </a:buClr>
              <a:buFont typeface="Arial"/>
              <a:buChar char="•"/>
            </a:pPr>
            <a:r>
              <a:rPr lang="en-A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REF Workbook contains suggested mitigation measures for a range of potential impacts from roadside activities.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A8588D-88AB-45FE-BAE3-8C5B1465B26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9453" y="1210491"/>
            <a:ext cx="4913944" cy="295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3420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631" y="4676047"/>
            <a:ext cx="966822" cy="3055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9767" y="4610129"/>
            <a:ext cx="942962" cy="4122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4864" y="4588764"/>
            <a:ext cx="5279136" cy="55473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387138" y="4687860"/>
            <a:ext cx="321754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Council Roadside Reserves Project</a:t>
            </a:r>
            <a:endParaRPr lang="en-US" sz="15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1912" y="246945"/>
            <a:ext cx="841963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rgbClr val="4C98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Preparing an REF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52768" y="0"/>
            <a:ext cx="2752302" cy="118449"/>
          </a:xfrm>
          <a:prstGeom prst="rect">
            <a:avLst/>
          </a:prstGeom>
          <a:solidFill>
            <a:srgbClr val="4C983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2BC808-6E70-439D-AC01-871906C04C80}"/>
              </a:ext>
            </a:extLst>
          </p:cNvPr>
          <p:cNvSpPr txBox="1"/>
          <p:nvPr/>
        </p:nvSpPr>
        <p:spPr>
          <a:xfrm>
            <a:off x="275767" y="727264"/>
            <a:ext cx="40968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5: Consultation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94577E6-C9DE-42B3-8F4B-42CE8A1268E2}"/>
              </a:ext>
            </a:extLst>
          </p:cNvPr>
          <p:cNvSpPr txBox="1">
            <a:spLocks/>
          </p:cNvSpPr>
          <p:nvPr/>
        </p:nvSpPr>
        <p:spPr>
          <a:xfrm>
            <a:off x="293390" y="1605955"/>
            <a:ext cx="4133718" cy="17571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Clr>
                <a:schemeClr val="tx1"/>
              </a:buClr>
              <a:buFont typeface="Arial"/>
              <a:buChar char="•"/>
            </a:pPr>
            <a:r>
              <a:rPr lang="en-A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 which stakeholders need to be consulted;</a:t>
            </a:r>
          </a:p>
          <a:p>
            <a:pPr marL="285750" indent="-285750" algn="l">
              <a:buClr>
                <a:schemeClr val="tx1"/>
              </a:buClr>
              <a:buFont typeface="Arial"/>
              <a:buChar char="•"/>
            </a:pPr>
            <a:r>
              <a:rPr lang="en-A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Guided by ISEPP;</a:t>
            </a:r>
          </a:p>
          <a:p>
            <a:pPr marL="285750" indent="-285750" algn="l">
              <a:buClr>
                <a:schemeClr val="tx1"/>
              </a:buClr>
              <a:buFont typeface="Arial"/>
              <a:buChar char="•"/>
            </a:pPr>
            <a:r>
              <a:rPr lang="en-A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 with internal Council environmental officer.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98FAA90-5238-4402-948E-CFBEAB7B0D0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0404" y="962923"/>
            <a:ext cx="4290206" cy="321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376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C5B82C5-1F9B-400E-A6E3-E60E5E96E464}"/>
              </a:ext>
            </a:extLst>
          </p:cNvPr>
          <p:cNvCxnSpPr>
            <a:cxnSpLocks/>
          </p:cNvCxnSpPr>
          <p:nvPr/>
        </p:nvCxnSpPr>
        <p:spPr>
          <a:xfrm flipV="1">
            <a:off x="8263388" y="3484431"/>
            <a:ext cx="0" cy="827684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CC8487C3-04BE-485B-AB5A-5DABE4788663}"/>
              </a:ext>
            </a:extLst>
          </p:cNvPr>
          <p:cNvCxnSpPr>
            <a:cxnSpLocks/>
          </p:cNvCxnSpPr>
          <p:nvPr/>
        </p:nvCxnSpPr>
        <p:spPr>
          <a:xfrm flipV="1">
            <a:off x="8263387" y="1866646"/>
            <a:ext cx="0" cy="827684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F1BE4763-74B2-4296-AA95-7103D239EC98}"/>
              </a:ext>
            </a:extLst>
          </p:cNvPr>
          <p:cNvCxnSpPr>
            <a:cxnSpLocks/>
          </p:cNvCxnSpPr>
          <p:nvPr/>
        </p:nvCxnSpPr>
        <p:spPr>
          <a:xfrm flipV="1">
            <a:off x="6671564" y="1862962"/>
            <a:ext cx="0" cy="827684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21FD9B24-AE67-4F7E-A63F-A7806AAAF4C5}"/>
              </a:ext>
            </a:extLst>
          </p:cNvPr>
          <p:cNvCxnSpPr>
            <a:cxnSpLocks/>
          </p:cNvCxnSpPr>
          <p:nvPr/>
        </p:nvCxnSpPr>
        <p:spPr>
          <a:xfrm flipV="1">
            <a:off x="1414396" y="1866977"/>
            <a:ext cx="0" cy="827684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631" y="4676047"/>
            <a:ext cx="966822" cy="3055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9767" y="4610129"/>
            <a:ext cx="942962" cy="4122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4864" y="4588764"/>
            <a:ext cx="5279136" cy="55473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387138" y="4687860"/>
            <a:ext cx="321754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Council Roadside Reserves Project</a:t>
            </a:r>
            <a:endParaRPr lang="en-US" sz="15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1912" y="246945"/>
            <a:ext cx="8419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rgbClr val="4C98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is a Review of Environmental Factors (REF) required?</a:t>
            </a:r>
            <a:endParaRPr lang="en-US" sz="2400" dirty="0">
              <a:solidFill>
                <a:srgbClr val="4C9836"/>
              </a:solidFill>
              <a:latin typeface="Arial"/>
              <a:cs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2768" y="0"/>
            <a:ext cx="2752302" cy="118449"/>
          </a:xfrm>
          <a:prstGeom prst="rect">
            <a:avLst/>
          </a:prstGeom>
          <a:solidFill>
            <a:srgbClr val="4C983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31D6B94-2087-4B68-816C-EEC43AAA9525}"/>
              </a:ext>
            </a:extLst>
          </p:cNvPr>
          <p:cNvSpPr/>
          <p:nvPr/>
        </p:nvSpPr>
        <p:spPr>
          <a:xfrm>
            <a:off x="41438" y="2541435"/>
            <a:ext cx="2887600" cy="153417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0ED6B67-E775-426B-999E-0A52EAF164FD}"/>
              </a:ext>
            </a:extLst>
          </p:cNvPr>
          <p:cNvSpPr/>
          <p:nvPr/>
        </p:nvSpPr>
        <p:spPr>
          <a:xfrm>
            <a:off x="5958975" y="2541434"/>
            <a:ext cx="1493485" cy="15341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FF30D26-F60C-4023-8D79-7CD0248F82F6}"/>
              </a:ext>
            </a:extLst>
          </p:cNvPr>
          <p:cNvSpPr/>
          <p:nvPr/>
        </p:nvSpPr>
        <p:spPr>
          <a:xfrm>
            <a:off x="7542311" y="2541433"/>
            <a:ext cx="1560251" cy="15341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26447C9-F9D5-411B-B8B8-A295DC3C966B}"/>
              </a:ext>
            </a:extLst>
          </p:cNvPr>
          <p:cNvSpPr txBox="1"/>
          <p:nvPr/>
        </p:nvSpPr>
        <p:spPr>
          <a:xfrm>
            <a:off x="120275" y="2622242"/>
            <a:ext cx="1283398" cy="646331"/>
          </a:xfrm>
          <a:prstGeom prst="rect">
            <a:avLst/>
          </a:prstGeom>
          <a:solidFill>
            <a:srgbClr val="009FDA"/>
          </a:solidFill>
        </p:spPr>
        <p:txBody>
          <a:bodyPr wrap="square" rtlCol="0">
            <a:noAutofit/>
          </a:bodyPr>
          <a:lstStyle/>
          <a:p>
            <a:r>
              <a:rPr lang="en-A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Exempt</a:t>
            </a:r>
          </a:p>
          <a:p>
            <a:r>
              <a:rPr lang="en-AU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planning/</a:t>
            </a:r>
          </a:p>
          <a:p>
            <a:r>
              <a:rPr lang="en-AU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construction </a:t>
            </a:r>
          </a:p>
          <a:p>
            <a:r>
              <a:rPr lang="en-AU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approval required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5CD0011-4DD4-4792-853C-71B24F4F944E}"/>
              </a:ext>
            </a:extLst>
          </p:cNvPr>
          <p:cNvSpPr txBox="1"/>
          <p:nvPr/>
        </p:nvSpPr>
        <p:spPr>
          <a:xfrm>
            <a:off x="1491235" y="2622242"/>
            <a:ext cx="1358039" cy="648000"/>
          </a:xfrm>
          <a:prstGeom prst="rect">
            <a:avLst/>
          </a:prstGeom>
          <a:solidFill>
            <a:srgbClr val="009FDA"/>
          </a:solidFill>
        </p:spPr>
        <p:txBody>
          <a:bodyPr wrap="square" rtlCol="0">
            <a:noAutofit/>
          </a:bodyPr>
          <a:lstStyle/>
          <a:p>
            <a:r>
              <a:rPr lang="en-A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Complying</a:t>
            </a:r>
          </a:p>
          <a:p>
            <a:r>
              <a:rPr lang="en-AU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Fast-track approval </a:t>
            </a:r>
          </a:p>
          <a:p>
            <a:r>
              <a:rPr lang="en-AU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5662D55-43F8-4900-BED1-2CB989826AE9}"/>
              </a:ext>
            </a:extLst>
          </p:cNvPr>
          <p:cNvSpPr txBox="1"/>
          <p:nvPr/>
        </p:nvSpPr>
        <p:spPr>
          <a:xfrm>
            <a:off x="114932" y="3381228"/>
            <a:ext cx="2734343" cy="611652"/>
          </a:xfrm>
          <a:prstGeom prst="rect">
            <a:avLst/>
          </a:prstGeom>
          <a:solidFill>
            <a:srgbClr val="009FDA"/>
          </a:solidFill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r>
              <a:rPr lang="en-A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Standards within State Environmental Planning Policy</a:t>
            </a:r>
          </a:p>
          <a:p>
            <a:r>
              <a:rPr lang="en-AU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(Exempt and Complying Development Codes ) 2008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70AE0C0-F18C-4E88-A957-5B74B21A2995}"/>
              </a:ext>
            </a:extLst>
          </p:cNvPr>
          <p:cNvSpPr/>
          <p:nvPr/>
        </p:nvSpPr>
        <p:spPr>
          <a:xfrm>
            <a:off x="2996689" y="2541432"/>
            <a:ext cx="2887600" cy="15341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6DB1B83-196A-470C-BEA7-8D7B3AA1777B}"/>
              </a:ext>
            </a:extLst>
          </p:cNvPr>
          <p:cNvSpPr txBox="1"/>
          <p:nvPr/>
        </p:nvSpPr>
        <p:spPr>
          <a:xfrm>
            <a:off x="3036266" y="2628604"/>
            <a:ext cx="1326303" cy="646331"/>
          </a:xfrm>
          <a:prstGeom prst="rect">
            <a:avLst/>
          </a:prstGeom>
          <a:solidFill>
            <a:srgbClr val="009FDA"/>
          </a:solidFill>
        </p:spPr>
        <p:txBody>
          <a:bodyPr wrap="square" rtlCol="0">
            <a:noAutofit/>
          </a:bodyPr>
          <a:lstStyle/>
          <a:p>
            <a:r>
              <a:rPr lang="en-A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Development permitted with consent (Local Council)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1DCA89B-6B03-41EE-9756-ACFD8DE6E24C}"/>
              </a:ext>
            </a:extLst>
          </p:cNvPr>
          <p:cNvSpPr txBox="1"/>
          <p:nvPr/>
        </p:nvSpPr>
        <p:spPr>
          <a:xfrm>
            <a:off x="4404411" y="2628604"/>
            <a:ext cx="1429080" cy="648000"/>
          </a:xfrm>
          <a:prstGeom prst="rect">
            <a:avLst/>
          </a:prstGeom>
          <a:solidFill>
            <a:srgbClr val="009FDA"/>
          </a:solidFill>
        </p:spPr>
        <p:txBody>
          <a:bodyPr wrap="square" rtlCol="0">
            <a:noAutofit/>
          </a:bodyPr>
          <a:lstStyle/>
          <a:p>
            <a:r>
              <a:rPr lang="en-A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 Development permitted with consent (Planning Panel)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FC5D822-8B51-4936-ADDD-0E7AB405480C}"/>
              </a:ext>
            </a:extLst>
          </p:cNvPr>
          <p:cNvSpPr txBox="1"/>
          <p:nvPr/>
        </p:nvSpPr>
        <p:spPr>
          <a:xfrm>
            <a:off x="3033919" y="3370172"/>
            <a:ext cx="2799572" cy="620266"/>
          </a:xfrm>
          <a:prstGeom prst="rect">
            <a:avLst/>
          </a:prstGeom>
          <a:solidFill>
            <a:srgbClr val="009FDA"/>
          </a:solidFill>
        </p:spPr>
        <p:txBody>
          <a:bodyPr wrap="square" rtlCol="0">
            <a:noAutofit/>
          </a:bodyPr>
          <a:lstStyle/>
          <a:p>
            <a:r>
              <a:rPr lang="en-A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Environmental Assessment required as part of a DA:</a:t>
            </a:r>
          </a:p>
          <a:p>
            <a:r>
              <a:rPr lang="en-AU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Statement of Environmental Effects;</a:t>
            </a:r>
          </a:p>
          <a:p>
            <a:r>
              <a:rPr lang="en-AU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Environmental Impact Assessment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9166E29-E35D-445B-B491-D5B206164BF6}"/>
              </a:ext>
            </a:extLst>
          </p:cNvPr>
          <p:cNvSpPr txBox="1"/>
          <p:nvPr/>
        </p:nvSpPr>
        <p:spPr>
          <a:xfrm>
            <a:off x="6066203" y="2634966"/>
            <a:ext cx="1283398" cy="495488"/>
          </a:xfrm>
          <a:prstGeom prst="rect">
            <a:avLst/>
          </a:prstGeom>
          <a:solidFill>
            <a:srgbClr val="009FDA"/>
          </a:solidFill>
        </p:spPr>
        <p:txBody>
          <a:bodyPr wrap="square" rtlCol="0">
            <a:noAutofit/>
          </a:bodyPr>
          <a:lstStyle/>
          <a:p>
            <a:r>
              <a:rPr lang="en-A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Significant Development (SSD)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2E03BB9-A5FB-4D60-8F7D-C60EC85A0A37}"/>
              </a:ext>
            </a:extLst>
          </p:cNvPr>
          <p:cNvSpPr txBox="1"/>
          <p:nvPr/>
        </p:nvSpPr>
        <p:spPr>
          <a:xfrm>
            <a:off x="6063856" y="3385249"/>
            <a:ext cx="1283398" cy="495488"/>
          </a:xfrm>
          <a:prstGeom prst="rect">
            <a:avLst/>
          </a:prstGeom>
          <a:solidFill>
            <a:srgbClr val="009FDA"/>
          </a:solidFill>
        </p:spPr>
        <p:txBody>
          <a:bodyPr wrap="square" rtlCol="0">
            <a:noAutofit/>
          </a:bodyPr>
          <a:lstStyle/>
          <a:p>
            <a:r>
              <a:rPr lang="en-A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Environmental Impact Statement (EIS)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425933B-A80B-4019-8790-4D6A790AE8DD}"/>
              </a:ext>
            </a:extLst>
          </p:cNvPr>
          <p:cNvSpPr txBox="1"/>
          <p:nvPr/>
        </p:nvSpPr>
        <p:spPr>
          <a:xfrm>
            <a:off x="7611900" y="2646686"/>
            <a:ext cx="1423860" cy="670856"/>
          </a:xfrm>
          <a:prstGeom prst="rect">
            <a:avLst/>
          </a:prstGeom>
          <a:solidFill>
            <a:srgbClr val="009FDA"/>
          </a:solidFill>
        </p:spPr>
        <p:txBody>
          <a:bodyPr wrap="square" rtlCol="0">
            <a:noAutofit/>
          </a:bodyPr>
          <a:lstStyle/>
          <a:p>
            <a:r>
              <a:rPr lang="en-A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without consent: Part 5 approvals for public authorities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D269BAB-B7E5-4109-AE3E-99A78B6D4696}"/>
              </a:ext>
            </a:extLst>
          </p:cNvPr>
          <p:cNvSpPr txBox="1"/>
          <p:nvPr/>
        </p:nvSpPr>
        <p:spPr>
          <a:xfrm>
            <a:off x="7609554" y="3396970"/>
            <a:ext cx="1423858" cy="495488"/>
          </a:xfrm>
          <a:prstGeom prst="rect">
            <a:avLst/>
          </a:prstGeom>
          <a:solidFill>
            <a:srgbClr val="E00034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noAutofit/>
          </a:bodyPr>
          <a:lstStyle/>
          <a:p>
            <a:r>
              <a:rPr lang="en-A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of Environmental Factors (REF)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E3D0D2-E7D9-4FC0-BE30-564BA61F803D}"/>
              </a:ext>
            </a:extLst>
          </p:cNvPr>
          <p:cNvSpPr txBox="1"/>
          <p:nvPr/>
        </p:nvSpPr>
        <p:spPr>
          <a:xfrm>
            <a:off x="254292" y="907018"/>
            <a:ext cx="38394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  <a:t>Guided by legislation:</a:t>
            </a:r>
            <a:endParaRPr lang="en-US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340D55-99D5-492B-9EA9-06404F68894D}"/>
              </a:ext>
            </a:extLst>
          </p:cNvPr>
          <p:cNvSpPr txBox="1"/>
          <p:nvPr/>
        </p:nvSpPr>
        <p:spPr>
          <a:xfrm>
            <a:off x="3353677" y="1362835"/>
            <a:ext cx="21804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  <a:t>EP&amp;A Act</a:t>
            </a:r>
            <a:endParaRPr lang="en-US" sz="1600" dirty="0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91E56056-7D68-41F5-8F56-8FC05DDFC72C}"/>
              </a:ext>
            </a:extLst>
          </p:cNvPr>
          <p:cNvCxnSpPr>
            <a:cxnSpLocks/>
          </p:cNvCxnSpPr>
          <p:nvPr/>
        </p:nvCxnSpPr>
        <p:spPr>
          <a:xfrm>
            <a:off x="1403673" y="1874675"/>
            <a:ext cx="6862022" cy="0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244AF864-C7AD-44E5-81BE-2CC42F1C2F5A}"/>
              </a:ext>
            </a:extLst>
          </p:cNvPr>
          <p:cNvCxnSpPr>
            <a:cxnSpLocks/>
          </p:cNvCxnSpPr>
          <p:nvPr/>
        </p:nvCxnSpPr>
        <p:spPr>
          <a:xfrm flipV="1">
            <a:off x="4440489" y="1713748"/>
            <a:ext cx="0" cy="827684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ACFC1107-9EE6-4E79-8B27-8031A2BD0ADA}"/>
              </a:ext>
            </a:extLst>
          </p:cNvPr>
          <p:cNvSpPr txBox="1"/>
          <p:nvPr/>
        </p:nvSpPr>
        <p:spPr>
          <a:xfrm>
            <a:off x="4019016" y="2078035"/>
            <a:ext cx="832338" cy="261610"/>
          </a:xfrm>
          <a:prstGeom prst="rect">
            <a:avLst/>
          </a:prstGeom>
          <a:solidFill>
            <a:srgbClr val="A2AD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4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CC3E996-08ED-4171-9FBD-48D342A7EDCA}"/>
              </a:ext>
            </a:extLst>
          </p:cNvPr>
          <p:cNvSpPr txBox="1"/>
          <p:nvPr/>
        </p:nvSpPr>
        <p:spPr>
          <a:xfrm>
            <a:off x="6190522" y="2078035"/>
            <a:ext cx="962084" cy="261610"/>
          </a:xfrm>
          <a:prstGeom prst="rect">
            <a:avLst/>
          </a:prstGeom>
          <a:solidFill>
            <a:srgbClr val="A2AD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Division 5.2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FA7B460-0289-4629-84C1-23FD613D8B55}"/>
              </a:ext>
            </a:extLst>
          </p:cNvPr>
          <p:cNvSpPr txBox="1"/>
          <p:nvPr/>
        </p:nvSpPr>
        <p:spPr>
          <a:xfrm>
            <a:off x="7781578" y="2078035"/>
            <a:ext cx="962084" cy="261610"/>
          </a:xfrm>
          <a:prstGeom prst="rect">
            <a:avLst/>
          </a:prstGeom>
          <a:solidFill>
            <a:srgbClr val="A2AD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Division 5.1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D0FD74C0-D74C-4171-B5C2-E55DB99B4E3F}"/>
              </a:ext>
            </a:extLst>
          </p:cNvPr>
          <p:cNvCxnSpPr>
            <a:cxnSpLocks/>
          </p:cNvCxnSpPr>
          <p:nvPr/>
        </p:nvCxnSpPr>
        <p:spPr>
          <a:xfrm>
            <a:off x="8256180" y="4312597"/>
            <a:ext cx="779580" cy="0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9A1E814A-2E40-4F99-AABE-5711F97A851B}"/>
              </a:ext>
            </a:extLst>
          </p:cNvPr>
          <p:cNvSpPr txBox="1"/>
          <p:nvPr/>
        </p:nvSpPr>
        <p:spPr>
          <a:xfrm>
            <a:off x="8229644" y="4308859"/>
            <a:ext cx="8208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i="1" dirty="0">
                <a:latin typeface="Arial" panose="020B0604020202020204" pitchFamily="34" charset="0"/>
                <a:cs typeface="Arial" panose="020B0604020202020204" pitchFamily="34" charset="0"/>
              </a:rPr>
              <a:t>Next slide</a:t>
            </a:r>
          </a:p>
        </p:txBody>
      </p:sp>
    </p:spTree>
    <p:extLst>
      <p:ext uri="{BB962C8B-B14F-4D97-AF65-F5344CB8AC3E}">
        <p14:creationId xmlns:p14="http://schemas.microsoft.com/office/powerpoint/2010/main" val="1105209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631" y="4676047"/>
            <a:ext cx="966822" cy="3055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9767" y="4610129"/>
            <a:ext cx="942962" cy="4122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4864" y="4588764"/>
            <a:ext cx="5279136" cy="55473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387138" y="4687860"/>
            <a:ext cx="321754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Council Roadside Reserves Project</a:t>
            </a:r>
            <a:endParaRPr lang="en-US" sz="15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1912" y="246945"/>
            <a:ext cx="841963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rgbClr val="4C98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Preparing an REF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52768" y="0"/>
            <a:ext cx="2752302" cy="118449"/>
          </a:xfrm>
          <a:prstGeom prst="rect">
            <a:avLst/>
          </a:prstGeom>
          <a:solidFill>
            <a:srgbClr val="4C983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2BC808-6E70-439D-AC01-871906C04C80}"/>
              </a:ext>
            </a:extLst>
          </p:cNvPr>
          <p:cNvSpPr txBox="1"/>
          <p:nvPr/>
        </p:nvSpPr>
        <p:spPr>
          <a:xfrm>
            <a:off x="275767" y="727264"/>
            <a:ext cx="40968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6: Conclusion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68310B63-AEA5-48B7-B0F1-77A351DECF72}"/>
              </a:ext>
            </a:extLst>
          </p:cNvPr>
          <p:cNvSpPr txBox="1">
            <a:spLocks/>
          </p:cNvSpPr>
          <p:nvPr/>
        </p:nvSpPr>
        <p:spPr>
          <a:xfrm>
            <a:off x="1170661" y="1382705"/>
            <a:ext cx="6970057" cy="2864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Clr>
                <a:schemeClr val="tx1"/>
              </a:buClr>
              <a:buFont typeface="Arial"/>
              <a:buChar char="•"/>
            </a:pPr>
            <a:r>
              <a:rPr lang="en-A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a brief summary of the findings of the REF;</a:t>
            </a:r>
          </a:p>
          <a:p>
            <a:pPr marL="285750" indent="-285750" algn="l">
              <a:buClr>
                <a:schemeClr val="tx1"/>
              </a:buClr>
              <a:buFont typeface="Arial"/>
              <a:buChar char="•"/>
            </a:pPr>
            <a:r>
              <a:rPr lang="en-A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 whether:</a:t>
            </a:r>
          </a:p>
          <a:p>
            <a:pPr marL="742950" lvl="1" indent="-285750" algn="l">
              <a:buClr>
                <a:schemeClr val="tx1"/>
              </a:buClr>
              <a:buFont typeface="Arial"/>
              <a:buChar char="•"/>
            </a:pPr>
            <a:r>
              <a:rPr lang="en-A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likely to be a significant impact on the environment (if so, an EIS is required);</a:t>
            </a:r>
          </a:p>
          <a:p>
            <a:pPr marL="742950" lvl="1" indent="-285750" algn="l">
              <a:buClr>
                <a:schemeClr val="tx1"/>
              </a:buClr>
              <a:buFont typeface="Arial"/>
              <a:buChar char="•"/>
            </a:pPr>
            <a:r>
              <a:rPr lang="en-A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likely to be a significant effect on threatened species, populations, ecological communities or their habitats (if so, an SIS is required);</a:t>
            </a:r>
          </a:p>
          <a:p>
            <a:pPr marL="742950" lvl="1" indent="-285750" algn="l">
              <a:buClr>
                <a:schemeClr val="tx1"/>
              </a:buClr>
              <a:buFont typeface="Arial"/>
              <a:buChar char="•"/>
            </a:pPr>
            <a:r>
              <a:rPr lang="en-A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activity is in respect of land that is, or is part of, critical habitat (if so an SIS is required).</a:t>
            </a:r>
          </a:p>
        </p:txBody>
      </p:sp>
    </p:spTree>
    <p:extLst>
      <p:ext uri="{BB962C8B-B14F-4D97-AF65-F5344CB8AC3E}">
        <p14:creationId xmlns:p14="http://schemas.microsoft.com/office/powerpoint/2010/main" val="8064933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631" y="4676047"/>
            <a:ext cx="966822" cy="3055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9767" y="4610129"/>
            <a:ext cx="942962" cy="4122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4864" y="4588764"/>
            <a:ext cx="5279136" cy="55473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387138" y="4687860"/>
            <a:ext cx="321754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Council Roadside Reserves Project</a:t>
            </a:r>
            <a:endParaRPr lang="en-US" sz="15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1912" y="246945"/>
            <a:ext cx="841963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rgbClr val="4C98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Preparing an REF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52768" y="0"/>
            <a:ext cx="2752302" cy="118449"/>
          </a:xfrm>
          <a:prstGeom prst="rect">
            <a:avLst/>
          </a:prstGeom>
          <a:solidFill>
            <a:srgbClr val="4C983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2BC808-6E70-439D-AC01-871906C04C80}"/>
              </a:ext>
            </a:extLst>
          </p:cNvPr>
          <p:cNvSpPr txBox="1"/>
          <p:nvPr/>
        </p:nvSpPr>
        <p:spPr>
          <a:xfrm>
            <a:off x="275767" y="727264"/>
            <a:ext cx="40968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7: REF Determination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617FFAD-3C76-481C-AFCC-2F1F2E0FFF5D}"/>
              </a:ext>
            </a:extLst>
          </p:cNvPr>
          <p:cNvSpPr txBox="1">
            <a:spLocks/>
          </p:cNvSpPr>
          <p:nvPr/>
        </p:nvSpPr>
        <p:spPr>
          <a:xfrm>
            <a:off x="1303453" y="1666738"/>
            <a:ext cx="5835606" cy="1726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Clr>
                <a:schemeClr val="tx1"/>
              </a:buClr>
              <a:buFont typeface="Arial"/>
              <a:buChar char="•"/>
            </a:pPr>
            <a:r>
              <a:rPr lang="en-A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Declaration by the proponent that the information contained in the REF is neither false nor misleading;</a:t>
            </a:r>
          </a:p>
          <a:p>
            <a:pPr marL="285750" indent="-285750" algn="l">
              <a:buClr>
                <a:schemeClr val="tx1"/>
              </a:buClr>
              <a:buFont typeface="Arial"/>
              <a:buChar char="•"/>
            </a:pPr>
            <a:r>
              <a:rPr lang="en-A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Acknowledgement by the person who prepared the REF that all potential impacts of the proposed activity have been assessed to the fullest extent possible.</a:t>
            </a:r>
          </a:p>
        </p:txBody>
      </p:sp>
    </p:spTree>
    <p:extLst>
      <p:ext uri="{BB962C8B-B14F-4D97-AF65-F5344CB8AC3E}">
        <p14:creationId xmlns:p14="http://schemas.microsoft.com/office/powerpoint/2010/main" val="16783675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28757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9376" y="2875788"/>
            <a:ext cx="5754624" cy="22677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146" y="3822815"/>
            <a:ext cx="1225878" cy="3874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1281" y="3748281"/>
            <a:ext cx="1195624" cy="52265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186199" y="3175124"/>
            <a:ext cx="2367035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Council 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Roadside Reserves Project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450E2C5-D032-484C-950D-583AA7B6DB36}"/>
              </a:ext>
            </a:extLst>
          </p:cNvPr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631" y="4421820"/>
            <a:ext cx="507446" cy="5530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A5B5AD-CF12-4578-B7A1-560661964983}"/>
              </a:ext>
            </a:extLst>
          </p:cNvPr>
          <p:cNvSpPr txBox="1"/>
          <p:nvPr/>
        </p:nvSpPr>
        <p:spPr>
          <a:xfrm>
            <a:off x="853440" y="4686216"/>
            <a:ext cx="2834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dirty="0">
                <a:latin typeface="Arial" panose="020B0604020202020204" pitchFamily="34" charset="0"/>
                <a:cs typeface="Arial" panose="020B0604020202020204" pitchFamily="34" charset="0"/>
              </a:rPr>
              <a:t>This project has been assisted by the New South Wales Government through its Environmental Trust.   </a:t>
            </a:r>
            <a:endParaRPr lang="en-AU" sz="8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6DEDCD-FBB7-496B-95D0-4C20A3DF4FAC}"/>
              </a:ext>
            </a:extLst>
          </p:cNvPr>
          <p:cNvSpPr txBox="1"/>
          <p:nvPr/>
        </p:nvSpPr>
        <p:spPr>
          <a:xfrm>
            <a:off x="0" y="2892291"/>
            <a:ext cx="444587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dirty="0">
                <a:latin typeface="Arial" panose="020B0604020202020204" pitchFamily="34" charset="0"/>
                <a:cs typeface="Arial" panose="020B0604020202020204" pitchFamily="34" charset="0"/>
              </a:rPr>
              <a:t>This presentation was prepared by Dr Emma McIntyre of EMAP Consulting for local councils in NSW as part of the Local Government NSW (LGNSW) Council Roadside Reserve Project, September 2019. </a:t>
            </a:r>
          </a:p>
          <a:p>
            <a:pPr>
              <a:spcBef>
                <a:spcPts val="600"/>
              </a:spcBef>
            </a:pPr>
            <a:r>
              <a:rPr lang="en-AU" sz="800" dirty="0">
                <a:latin typeface="Arial" panose="020B0604020202020204" pitchFamily="34" charset="0"/>
                <a:cs typeface="Arial" panose="020B0604020202020204" pitchFamily="34" charset="0"/>
              </a:rPr>
              <a:t>Many of the photos used in this presentation were generously supplied by Dr Meredith Brainwood from Applied Ecology and CRR Grant Recipients.</a:t>
            </a:r>
          </a:p>
        </p:txBody>
      </p:sp>
    </p:spTree>
    <p:extLst>
      <p:ext uri="{BB962C8B-B14F-4D97-AF65-F5344CB8AC3E}">
        <p14:creationId xmlns:p14="http://schemas.microsoft.com/office/powerpoint/2010/main" val="2082478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631" y="4676047"/>
            <a:ext cx="966822" cy="3055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9767" y="4610129"/>
            <a:ext cx="942962" cy="4122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4864" y="4588764"/>
            <a:ext cx="5279136" cy="55473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387138" y="4687860"/>
            <a:ext cx="321754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Council Roadside Reserves Project</a:t>
            </a:r>
            <a:endParaRPr lang="en-US" sz="15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1912" y="246945"/>
            <a:ext cx="8419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rgbClr val="4C98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is a Review of Environmental Factors (REF) required?</a:t>
            </a:r>
            <a:endParaRPr lang="en-US" sz="2400" dirty="0">
              <a:solidFill>
                <a:srgbClr val="4C9836"/>
              </a:solidFill>
              <a:latin typeface="Arial"/>
              <a:cs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2768" y="0"/>
            <a:ext cx="2752302" cy="118449"/>
          </a:xfrm>
          <a:prstGeom prst="rect">
            <a:avLst/>
          </a:prstGeom>
          <a:solidFill>
            <a:srgbClr val="4C983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F5B22E3-5C93-4F9C-9F39-1E3A6A1E9C29}"/>
              </a:ext>
            </a:extLst>
          </p:cNvPr>
          <p:cNvCxnSpPr>
            <a:cxnSpLocks/>
          </p:cNvCxnSpPr>
          <p:nvPr/>
        </p:nvCxnSpPr>
        <p:spPr>
          <a:xfrm>
            <a:off x="0" y="1318350"/>
            <a:ext cx="974964" cy="0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1974D2C2-5B04-4618-9F13-71353DFC90A3}"/>
              </a:ext>
            </a:extLst>
          </p:cNvPr>
          <p:cNvSpPr txBox="1"/>
          <p:nvPr/>
        </p:nvSpPr>
        <p:spPr>
          <a:xfrm>
            <a:off x="974964" y="1135634"/>
            <a:ext cx="1800000" cy="461666"/>
          </a:xfrm>
          <a:prstGeom prst="rect">
            <a:avLst/>
          </a:prstGeom>
          <a:solidFill>
            <a:srgbClr val="009FDA"/>
          </a:solidFill>
        </p:spPr>
        <p:txBody>
          <a:bodyPr wrap="square" rtlCol="0">
            <a:noAutofit/>
          </a:bodyPr>
          <a:lstStyle/>
          <a:p>
            <a:r>
              <a:rPr lang="en-A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to be assessed under Part 5 of EP&amp;A Act</a:t>
            </a:r>
            <a:endParaRPr lang="en-AU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253D493-FE20-4894-83A3-B86660EC369A}"/>
              </a:ext>
            </a:extLst>
          </p:cNvPr>
          <p:cNvSpPr txBox="1"/>
          <p:nvPr/>
        </p:nvSpPr>
        <p:spPr>
          <a:xfrm>
            <a:off x="974964" y="2127686"/>
            <a:ext cx="1800000" cy="461667"/>
          </a:xfrm>
          <a:prstGeom prst="rect">
            <a:avLst/>
          </a:prstGeom>
          <a:solidFill>
            <a:srgbClr val="009FDA"/>
          </a:solidFill>
        </p:spPr>
        <p:txBody>
          <a:bodyPr wrap="square" rtlCol="0">
            <a:noAutofit/>
          </a:bodyPr>
          <a:lstStyle/>
          <a:p>
            <a:r>
              <a:rPr lang="en-A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proposal an ‘activity’?</a:t>
            </a:r>
            <a:endParaRPr lang="en-AU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969CB8F-0873-4BA4-8A40-A3D95044C73A}"/>
              </a:ext>
            </a:extLst>
          </p:cNvPr>
          <p:cNvSpPr txBox="1"/>
          <p:nvPr/>
        </p:nvSpPr>
        <p:spPr>
          <a:xfrm>
            <a:off x="974964" y="3132802"/>
            <a:ext cx="1800000" cy="646331"/>
          </a:xfrm>
          <a:prstGeom prst="rect">
            <a:avLst/>
          </a:prstGeom>
          <a:solidFill>
            <a:srgbClr val="009FDA"/>
          </a:solidFill>
        </p:spPr>
        <p:txBody>
          <a:bodyPr wrap="square" rtlCol="0">
            <a:noAutofit/>
          </a:bodyPr>
          <a:lstStyle/>
          <a:p>
            <a:r>
              <a:rPr lang="en-A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Council both the ‘proponent’ and the ‘determining authority’</a:t>
            </a:r>
            <a:endParaRPr lang="en-AU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0FEE2D16-2E85-4428-A740-47866CEB0080}"/>
              </a:ext>
            </a:extLst>
          </p:cNvPr>
          <p:cNvCxnSpPr>
            <a:cxnSpLocks/>
            <a:endCxn id="48" idx="0"/>
          </p:cNvCxnSpPr>
          <p:nvPr/>
        </p:nvCxnSpPr>
        <p:spPr>
          <a:xfrm>
            <a:off x="1874964" y="1597300"/>
            <a:ext cx="0" cy="530386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42E6057-C124-4411-830B-72D6E1CB7AA1}"/>
              </a:ext>
            </a:extLst>
          </p:cNvPr>
          <p:cNvCxnSpPr>
            <a:cxnSpLocks/>
          </p:cNvCxnSpPr>
          <p:nvPr/>
        </p:nvCxnSpPr>
        <p:spPr>
          <a:xfrm>
            <a:off x="1872720" y="2603592"/>
            <a:ext cx="0" cy="530386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DDC553E1-447D-49BF-B3B5-84E4189B25D0}"/>
              </a:ext>
            </a:extLst>
          </p:cNvPr>
          <p:cNvSpPr txBox="1"/>
          <p:nvPr/>
        </p:nvSpPr>
        <p:spPr>
          <a:xfrm>
            <a:off x="1449976" y="1730663"/>
            <a:ext cx="5257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i="1" dirty="0">
                <a:solidFill>
                  <a:srgbClr val="6CB3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9AAC91A-9702-448E-AE6E-C3FE2E681FDB}"/>
              </a:ext>
            </a:extLst>
          </p:cNvPr>
          <p:cNvSpPr txBox="1"/>
          <p:nvPr/>
        </p:nvSpPr>
        <p:spPr>
          <a:xfrm>
            <a:off x="1441008" y="2750403"/>
            <a:ext cx="5257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i="1" dirty="0">
                <a:solidFill>
                  <a:srgbClr val="6CB3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91BF8168-C15A-4150-AEBB-F521CEFE2C25}"/>
              </a:ext>
            </a:extLst>
          </p:cNvPr>
          <p:cNvCxnSpPr>
            <a:cxnSpLocks/>
          </p:cNvCxnSpPr>
          <p:nvPr/>
        </p:nvCxnSpPr>
        <p:spPr>
          <a:xfrm flipV="1">
            <a:off x="1881683" y="3779134"/>
            <a:ext cx="0" cy="335666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72FCFD1E-2727-4F30-8FED-E41917FFA2CA}"/>
              </a:ext>
            </a:extLst>
          </p:cNvPr>
          <p:cNvCxnSpPr>
            <a:cxnSpLocks/>
          </p:cNvCxnSpPr>
          <p:nvPr/>
        </p:nvCxnSpPr>
        <p:spPr>
          <a:xfrm>
            <a:off x="1872720" y="4117404"/>
            <a:ext cx="4221036" cy="0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Content Placeholder 2">
            <a:extLst>
              <a:ext uri="{FF2B5EF4-FFF2-40B4-BE49-F238E27FC236}">
                <a16:creationId xmlns:a16="http://schemas.microsoft.com/office/drawing/2014/main" id="{0A7ACBEB-F38E-4354-8E0D-06326CEEB591}"/>
              </a:ext>
            </a:extLst>
          </p:cNvPr>
          <p:cNvSpPr txBox="1">
            <a:spLocks/>
          </p:cNvSpPr>
          <p:nvPr/>
        </p:nvSpPr>
        <p:spPr>
          <a:xfrm>
            <a:off x="3073922" y="1066872"/>
            <a:ext cx="6039667" cy="276583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A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‘Activity’ is defined in the EP&amp;A Act as:</a:t>
            </a:r>
          </a:p>
          <a:p>
            <a:pPr marL="285750" indent="-198438" algn="l">
              <a:buFont typeface="Arial" panose="020B0604020202020204" pitchFamily="34" charset="0"/>
              <a:buChar char="•"/>
            </a:pPr>
            <a:r>
              <a:rPr lang="en-A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use of land;</a:t>
            </a:r>
          </a:p>
          <a:p>
            <a:pPr marL="285750" indent="-198438" algn="l">
              <a:buFont typeface="Arial" panose="020B0604020202020204" pitchFamily="34" charset="0"/>
              <a:buChar char="•"/>
            </a:pPr>
            <a:r>
              <a:rPr lang="en-A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subdivision of land;</a:t>
            </a:r>
          </a:p>
          <a:p>
            <a:pPr marL="285750" indent="-198438" algn="l">
              <a:buFont typeface="Arial" panose="020B0604020202020204" pitchFamily="34" charset="0"/>
              <a:buChar char="•"/>
            </a:pPr>
            <a:r>
              <a:rPr lang="en-A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erection of a building;</a:t>
            </a:r>
          </a:p>
          <a:p>
            <a:pPr marL="285750" indent="-198438" algn="l">
              <a:buFont typeface="Arial" panose="020B0604020202020204" pitchFamily="34" charset="0"/>
              <a:buChar char="•"/>
            </a:pPr>
            <a:r>
              <a:rPr lang="en-A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400" dirty="0">
                <a:solidFill>
                  <a:srgbClr val="ED1D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carrying out of a work</a:t>
            </a: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198438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demolition of a building or work.</a:t>
            </a:r>
          </a:p>
          <a:p>
            <a:pPr algn="l">
              <a:spcBef>
                <a:spcPts val="1200"/>
              </a:spcBef>
              <a:spcAft>
                <a:spcPts val="1200"/>
              </a:spcAft>
            </a:pPr>
            <a:r>
              <a:rPr lang="en-A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‘Proponent’ is defined as the person proposing to carry out the activity</a:t>
            </a:r>
          </a:p>
          <a:p>
            <a:pPr algn="l">
              <a:spcBef>
                <a:spcPts val="1200"/>
              </a:spcBef>
              <a:spcAft>
                <a:spcPts val="1200"/>
              </a:spcAft>
            </a:pPr>
            <a:r>
              <a:rPr lang="en-A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‘Determining Authority’ means the Minister or public authority whose approval is required in order for the activity to be carried out.</a:t>
            </a:r>
            <a:endParaRPr lang="en-AU" sz="1400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FB0B560-7EBD-4C92-B2AA-967A6E334B6C}"/>
              </a:ext>
            </a:extLst>
          </p:cNvPr>
          <p:cNvSpPr txBox="1"/>
          <p:nvPr/>
        </p:nvSpPr>
        <p:spPr>
          <a:xfrm>
            <a:off x="6131204" y="3968892"/>
            <a:ext cx="8208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i="1" dirty="0">
                <a:latin typeface="Arial" panose="020B0604020202020204" pitchFamily="34" charset="0"/>
                <a:cs typeface="Arial" panose="020B0604020202020204" pitchFamily="34" charset="0"/>
              </a:rPr>
              <a:t>Next slide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152194D4-5BFF-4C92-A34B-4775B66EA508}"/>
              </a:ext>
            </a:extLst>
          </p:cNvPr>
          <p:cNvSpPr txBox="1"/>
          <p:nvPr/>
        </p:nvSpPr>
        <p:spPr>
          <a:xfrm>
            <a:off x="1429286" y="3828923"/>
            <a:ext cx="5257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i="1" dirty="0">
                <a:solidFill>
                  <a:srgbClr val="6CB3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2313565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631" y="4676047"/>
            <a:ext cx="966822" cy="3055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9767" y="4610129"/>
            <a:ext cx="942962" cy="4122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4864" y="4588764"/>
            <a:ext cx="5279136" cy="55473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387138" y="4687860"/>
            <a:ext cx="321754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Council Roadside Reserves Project</a:t>
            </a:r>
            <a:endParaRPr lang="en-US" sz="15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1912" y="246945"/>
            <a:ext cx="8419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rgbClr val="4C98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is a Review of Environmental Factors (REF) required?</a:t>
            </a:r>
            <a:endParaRPr lang="en-US" sz="2400" dirty="0">
              <a:solidFill>
                <a:srgbClr val="4C9836"/>
              </a:solidFill>
              <a:latin typeface="Arial"/>
              <a:cs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2768" y="0"/>
            <a:ext cx="2752302" cy="118449"/>
          </a:xfrm>
          <a:prstGeom prst="rect">
            <a:avLst/>
          </a:prstGeom>
          <a:solidFill>
            <a:srgbClr val="4C983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F5B22E3-5C93-4F9C-9F39-1E3A6A1E9C29}"/>
              </a:ext>
            </a:extLst>
          </p:cNvPr>
          <p:cNvCxnSpPr>
            <a:cxnSpLocks/>
          </p:cNvCxnSpPr>
          <p:nvPr/>
        </p:nvCxnSpPr>
        <p:spPr>
          <a:xfrm>
            <a:off x="0" y="1095613"/>
            <a:ext cx="974964" cy="0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1974D2C2-5B04-4618-9F13-71353DFC90A3}"/>
              </a:ext>
            </a:extLst>
          </p:cNvPr>
          <p:cNvSpPr txBox="1"/>
          <p:nvPr/>
        </p:nvSpPr>
        <p:spPr>
          <a:xfrm>
            <a:off x="974964" y="912897"/>
            <a:ext cx="1800000" cy="461666"/>
          </a:xfrm>
          <a:prstGeom prst="rect">
            <a:avLst/>
          </a:prstGeom>
          <a:solidFill>
            <a:srgbClr val="009FDA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A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Proposed Activity in ‘Road Maintenance Zone’</a:t>
            </a:r>
            <a:endParaRPr lang="en-AU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253D493-FE20-4894-83A3-B86660EC369A}"/>
              </a:ext>
            </a:extLst>
          </p:cNvPr>
          <p:cNvSpPr txBox="1"/>
          <p:nvPr/>
        </p:nvSpPr>
        <p:spPr>
          <a:xfrm>
            <a:off x="974964" y="1752550"/>
            <a:ext cx="1800000" cy="461667"/>
          </a:xfrm>
          <a:prstGeom prst="rect">
            <a:avLst/>
          </a:prstGeom>
          <a:solidFill>
            <a:srgbClr val="009FDA"/>
          </a:solidFill>
        </p:spPr>
        <p:txBody>
          <a:bodyPr wrap="square" rtlCol="0">
            <a:noAutofit/>
          </a:bodyPr>
          <a:lstStyle/>
          <a:p>
            <a:pPr algn="ctr">
              <a:spcBef>
                <a:spcPts val="600"/>
              </a:spcBef>
            </a:pPr>
            <a:endParaRPr lang="en-AU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A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‘Major Works’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969CB8F-0873-4BA4-8A40-A3D95044C73A}"/>
              </a:ext>
            </a:extLst>
          </p:cNvPr>
          <p:cNvSpPr txBox="1"/>
          <p:nvPr/>
        </p:nvSpPr>
        <p:spPr>
          <a:xfrm>
            <a:off x="974964" y="2640436"/>
            <a:ext cx="1800000" cy="513243"/>
          </a:xfrm>
          <a:prstGeom prst="rect">
            <a:avLst/>
          </a:prstGeom>
          <a:solidFill>
            <a:srgbClr val="009FDA"/>
          </a:solidFill>
        </p:spPr>
        <p:txBody>
          <a:bodyPr wrap="square" rtlCol="0">
            <a:noAutofit/>
          </a:bodyPr>
          <a:lstStyle/>
          <a:p>
            <a:pPr algn="ctr">
              <a:spcBef>
                <a:spcPts val="600"/>
              </a:spcBef>
            </a:pPr>
            <a:endParaRPr lang="en-AU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A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‘Minor Works’</a:t>
            </a:r>
          </a:p>
          <a:p>
            <a:endParaRPr lang="en-AU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0FEE2D16-2E85-4428-A740-47866CEB0080}"/>
              </a:ext>
            </a:extLst>
          </p:cNvPr>
          <p:cNvCxnSpPr>
            <a:cxnSpLocks/>
            <a:endCxn id="48" idx="0"/>
          </p:cNvCxnSpPr>
          <p:nvPr/>
        </p:nvCxnSpPr>
        <p:spPr>
          <a:xfrm>
            <a:off x="1874964" y="1374563"/>
            <a:ext cx="0" cy="377987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42E6057-C124-4411-830B-72D6E1CB7AA1}"/>
              </a:ext>
            </a:extLst>
          </p:cNvPr>
          <p:cNvCxnSpPr>
            <a:cxnSpLocks/>
          </p:cNvCxnSpPr>
          <p:nvPr/>
        </p:nvCxnSpPr>
        <p:spPr>
          <a:xfrm>
            <a:off x="1872720" y="2238941"/>
            <a:ext cx="0" cy="402671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DDC553E1-447D-49BF-B3B5-84E4189B25D0}"/>
              </a:ext>
            </a:extLst>
          </p:cNvPr>
          <p:cNvSpPr txBox="1"/>
          <p:nvPr/>
        </p:nvSpPr>
        <p:spPr>
          <a:xfrm>
            <a:off x="2950529" y="839715"/>
            <a:ext cx="5257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i="1" dirty="0">
                <a:solidFill>
                  <a:srgbClr val="6CB3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4ED37A6-7622-4FB5-B1AC-DB3520BC6B77}"/>
              </a:ext>
            </a:extLst>
          </p:cNvPr>
          <p:cNvSpPr txBox="1"/>
          <p:nvPr/>
        </p:nvSpPr>
        <p:spPr>
          <a:xfrm>
            <a:off x="1443948" y="1465222"/>
            <a:ext cx="5257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i="1" dirty="0">
                <a:solidFill>
                  <a:srgbClr val="ED1D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EDC2078-ABFE-4976-B671-D7534E030B1C}"/>
              </a:ext>
            </a:extLst>
          </p:cNvPr>
          <p:cNvSpPr txBox="1"/>
          <p:nvPr/>
        </p:nvSpPr>
        <p:spPr>
          <a:xfrm>
            <a:off x="1432226" y="2369746"/>
            <a:ext cx="5257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i="1" dirty="0">
                <a:solidFill>
                  <a:srgbClr val="ED1D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542EF44-0E64-44A9-BD00-81F7D2C77246}"/>
              </a:ext>
            </a:extLst>
          </p:cNvPr>
          <p:cNvCxnSpPr>
            <a:cxnSpLocks/>
          </p:cNvCxnSpPr>
          <p:nvPr/>
        </p:nvCxnSpPr>
        <p:spPr>
          <a:xfrm>
            <a:off x="2774964" y="1107336"/>
            <a:ext cx="974964" cy="0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65610DF-669F-4598-947D-8BA752DDD48F}"/>
              </a:ext>
            </a:extLst>
          </p:cNvPr>
          <p:cNvSpPr txBox="1"/>
          <p:nvPr/>
        </p:nvSpPr>
        <p:spPr>
          <a:xfrm>
            <a:off x="3808543" y="930241"/>
            <a:ext cx="1585531" cy="400110"/>
          </a:xfrm>
          <a:prstGeom prst="rect">
            <a:avLst/>
          </a:prstGeom>
          <a:solidFill>
            <a:srgbClr val="A2AD00"/>
          </a:solidFill>
        </p:spPr>
        <p:txBody>
          <a:bodyPr wrap="square" rtlCol="0">
            <a:spAutoFit/>
          </a:bodyPr>
          <a:lstStyle/>
          <a:p>
            <a:r>
              <a:rPr lang="en-AU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Exempt Development:</a:t>
            </a:r>
          </a:p>
          <a:p>
            <a:r>
              <a:rPr lang="en-AU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assessment required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C55A9C5F-9950-4924-A8A3-43E55B6DA622}"/>
              </a:ext>
            </a:extLst>
          </p:cNvPr>
          <p:cNvSpPr/>
          <p:nvPr/>
        </p:nvSpPr>
        <p:spPr>
          <a:xfrm>
            <a:off x="4973183" y="1517751"/>
            <a:ext cx="4041146" cy="303763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B0409E3-40B9-413F-A5D2-D2619F5C1C4C}"/>
              </a:ext>
            </a:extLst>
          </p:cNvPr>
          <p:cNvSpPr txBox="1"/>
          <p:nvPr/>
        </p:nvSpPr>
        <p:spPr>
          <a:xfrm>
            <a:off x="5162789" y="1736148"/>
            <a:ext cx="1882780" cy="400110"/>
          </a:xfrm>
          <a:prstGeom prst="rect">
            <a:avLst/>
          </a:prstGeom>
          <a:solidFill>
            <a:srgbClr val="E00034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 Required:</a:t>
            </a:r>
          </a:p>
          <a:p>
            <a:r>
              <a:rPr lang="en-A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 Works REF Template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DD0E5F0-B359-42F9-9FCE-C5C292E8F297}"/>
              </a:ext>
            </a:extLst>
          </p:cNvPr>
          <p:cNvSpPr txBox="1"/>
          <p:nvPr/>
        </p:nvSpPr>
        <p:spPr>
          <a:xfrm>
            <a:off x="5187064" y="2663625"/>
            <a:ext cx="1882780" cy="400110"/>
          </a:xfrm>
          <a:prstGeom prst="rect">
            <a:avLst/>
          </a:prstGeom>
          <a:solidFill>
            <a:srgbClr val="E00034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 Required:</a:t>
            </a:r>
          </a:p>
          <a:p>
            <a:r>
              <a:rPr lang="en-A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Minor Works REF Template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FC739A6-452B-4552-844A-828AAA93EF16}"/>
              </a:ext>
            </a:extLst>
          </p:cNvPr>
          <p:cNvSpPr txBox="1"/>
          <p:nvPr/>
        </p:nvSpPr>
        <p:spPr>
          <a:xfrm>
            <a:off x="5198796" y="3503201"/>
            <a:ext cx="1882780" cy="861774"/>
          </a:xfrm>
          <a:prstGeom prst="rect">
            <a:avLst/>
          </a:prstGeom>
          <a:solidFill>
            <a:srgbClr val="E00034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 Required:</a:t>
            </a:r>
          </a:p>
          <a:p>
            <a:r>
              <a:rPr lang="en-A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Routine Works REF Template</a:t>
            </a:r>
          </a:p>
          <a:p>
            <a:pPr marL="285750" indent="-285750">
              <a:buClr>
                <a:schemeClr val="bg1"/>
              </a:buClr>
              <a:buFont typeface="HelveticaNeueLT Std" panose="020B0604020202020204" pitchFamily="34" charset="0"/>
              <a:buChar char="&gt;"/>
            </a:pPr>
            <a:r>
              <a:rPr lang="en-A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Shoulder Grading</a:t>
            </a:r>
          </a:p>
          <a:p>
            <a:pPr marL="285750" indent="-285750">
              <a:buClr>
                <a:schemeClr val="bg1"/>
              </a:buClr>
              <a:buFont typeface="HelveticaNeueLT Std" panose="020B0604020202020204" pitchFamily="34" charset="0"/>
              <a:buChar char="&gt;"/>
            </a:pPr>
            <a:r>
              <a:rPr lang="en-A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Slashing</a:t>
            </a:r>
          </a:p>
          <a:p>
            <a:pPr marL="285750" indent="-285750">
              <a:buClr>
                <a:schemeClr val="bg1"/>
              </a:buClr>
              <a:buFont typeface="HelveticaNeueLT Std" panose="020B0604020202020204" pitchFamily="34" charset="0"/>
              <a:buChar char="&gt;"/>
            </a:pPr>
            <a:r>
              <a:rPr lang="en-A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8F324DE-408E-4376-88ED-3E3901BE3A3B}"/>
              </a:ext>
            </a:extLst>
          </p:cNvPr>
          <p:cNvSpPr txBox="1"/>
          <p:nvPr/>
        </p:nvSpPr>
        <p:spPr>
          <a:xfrm>
            <a:off x="7307189" y="2439470"/>
            <a:ext cx="14616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 Templates have been prepared as part of this project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696B0A7-0D8F-48E9-A44F-5AB48FFF36B5}"/>
              </a:ext>
            </a:extLst>
          </p:cNvPr>
          <p:cNvCxnSpPr>
            <a:cxnSpLocks/>
          </p:cNvCxnSpPr>
          <p:nvPr/>
        </p:nvCxnSpPr>
        <p:spPr>
          <a:xfrm>
            <a:off x="2824533" y="1948690"/>
            <a:ext cx="2251559" cy="0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4FF900B-DBF0-4351-B26C-620BFC1353A6}"/>
              </a:ext>
            </a:extLst>
          </p:cNvPr>
          <p:cNvCxnSpPr>
            <a:cxnSpLocks/>
          </p:cNvCxnSpPr>
          <p:nvPr/>
        </p:nvCxnSpPr>
        <p:spPr>
          <a:xfrm>
            <a:off x="2836257" y="2886532"/>
            <a:ext cx="2251559" cy="0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CAAC461-A950-4A45-A518-358970DC5801}"/>
              </a:ext>
            </a:extLst>
          </p:cNvPr>
          <p:cNvCxnSpPr>
            <a:cxnSpLocks/>
          </p:cNvCxnSpPr>
          <p:nvPr/>
        </p:nvCxnSpPr>
        <p:spPr>
          <a:xfrm>
            <a:off x="3856163" y="2886836"/>
            <a:ext cx="0" cy="829379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65D2C499-67D3-4E96-A306-D68B72CEB3F9}"/>
              </a:ext>
            </a:extLst>
          </p:cNvPr>
          <p:cNvSpPr txBox="1"/>
          <p:nvPr/>
        </p:nvSpPr>
        <p:spPr>
          <a:xfrm>
            <a:off x="3058269" y="3722314"/>
            <a:ext cx="1607507" cy="420001"/>
          </a:xfrm>
          <a:prstGeom prst="rect">
            <a:avLst/>
          </a:prstGeom>
          <a:solidFill>
            <a:srgbClr val="009FDA"/>
          </a:solidFill>
        </p:spPr>
        <p:txBody>
          <a:bodyPr wrap="square" rtlCol="0" anchor="ctr">
            <a:noAutofit/>
          </a:bodyPr>
          <a:lstStyle/>
          <a:p>
            <a:pPr algn="ctr"/>
            <a:endParaRPr lang="en-AU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A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‘Routine Maintenance’</a:t>
            </a:r>
          </a:p>
          <a:p>
            <a:endParaRPr lang="en-AU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0B31153-2C43-4F33-BE0E-1FA3159DDC39}"/>
              </a:ext>
            </a:extLst>
          </p:cNvPr>
          <p:cNvCxnSpPr>
            <a:cxnSpLocks/>
          </p:cNvCxnSpPr>
          <p:nvPr/>
        </p:nvCxnSpPr>
        <p:spPr>
          <a:xfrm>
            <a:off x="4699582" y="3932598"/>
            <a:ext cx="487482" cy="0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409571A3-F49C-426D-AE45-0B36A0A2B6C6}"/>
              </a:ext>
            </a:extLst>
          </p:cNvPr>
          <p:cNvSpPr txBox="1"/>
          <p:nvPr/>
        </p:nvSpPr>
        <p:spPr>
          <a:xfrm>
            <a:off x="2950530" y="1707218"/>
            <a:ext cx="5257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i="1" dirty="0">
                <a:solidFill>
                  <a:srgbClr val="6CB3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6B0FC23-CB15-4829-91C8-6A4FC7DCA4A8}"/>
              </a:ext>
            </a:extLst>
          </p:cNvPr>
          <p:cNvSpPr txBox="1"/>
          <p:nvPr/>
        </p:nvSpPr>
        <p:spPr>
          <a:xfrm>
            <a:off x="2938808" y="2645061"/>
            <a:ext cx="5257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i="1" dirty="0">
                <a:solidFill>
                  <a:srgbClr val="6CB3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4082321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631" y="4676047"/>
            <a:ext cx="966822" cy="3055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9767" y="4610129"/>
            <a:ext cx="942962" cy="4122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4864" y="4588764"/>
            <a:ext cx="5279136" cy="55473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387138" y="4687860"/>
            <a:ext cx="321754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Council Roadside Reserves Project</a:t>
            </a:r>
            <a:endParaRPr lang="en-US" sz="15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1912" y="246945"/>
            <a:ext cx="841963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rgbClr val="4C98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Road Maintenance Zone</a:t>
            </a:r>
            <a:endParaRPr lang="en-US" sz="2400" dirty="0">
              <a:solidFill>
                <a:srgbClr val="4C9836"/>
              </a:solidFill>
              <a:latin typeface="Arial"/>
              <a:cs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2768" y="0"/>
            <a:ext cx="2752302" cy="118449"/>
          </a:xfrm>
          <a:prstGeom prst="rect">
            <a:avLst/>
          </a:prstGeom>
          <a:solidFill>
            <a:srgbClr val="4C983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C61CA917-2AEC-4437-B823-F9E9DD996A00}"/>
              </a:ext>
            </a:extLst>
          </p:cNvPr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3099" y="852495"/>
            <a:ext cx="4830574" cy="34843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32" name="Content Placeholder 27">
            <a:extLst>
              <a:ext uri="{FF2B5EF4-FFF2-40B4-BE49-F238E27FC236}">
                <a16:creationId xmlns:a16="http://schemas.microsoft.com/office/drawing/2014/main" id="{7439068A-8FE1-4D25-971A-9A1E12EA085D}"/>
              </a:ext>
            </a:extLst>
          </p:cNvPr>
          <p:cNvSpPr txBox="1">
            <a:spLocks/>
          </p:cNvSpPr>
          <p:nvPr/>
        </p:nvSpPr>
        <p:spPr>
          <a:xfrm>
            <a:off x="5260312" y="1304374"/>
            <a:ext cx="3719565" cy="226901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A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Austroads defines the Road Maintenance Zone (RMZ) as:</a:t>
            </a:r>
          </a:p>
          <a:p>
            <a:pPr marL="285750" indent="-198438" algn="l"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1m either side of a sealed road</a:t>
            </a:r>
          </a:p>
          <a:p>
            <a:pPr marL="285750" indent="-198438" algn="l"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 to 5.5m above ground</a:t>
            </a:r>
          </a:p>
          <a:p>
            <a:pPr algn="l"/>
            <a:endParaRPr lang="en-AU" sz="16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A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Routine maintenance works are permissible within the RMZ without approval.</a:t>
            </a:r>
          </a:p>
          <a:p>
            <a:pPr algn="l"/>
            <a:endParaRPr lang="en-AU" sz="16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A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Outside this area you will need to assess the potential impacts.</a:t>
            </a:r>
          </a:p>
        </p:txBody>
      </p:sp>
    </p:spTree>
    <p:extLst>
      <p:ext uri="{BB962C8B-B14F-4D97-AF65-F5344CB8AC3E}">
        <p14:creationId xmlns:p14="http://schemas.microsoft.com/office/powerpoint/2010/main" val="2441080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631" y="4676047"/>
            <a:ext cx="966822" cy="3055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9767" y="4610129"/>
            <a:ext cx="942962" cy="4122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4864" y="4588764"/>
            <a:ext cx="5279136" cy="55473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387138" y="4687860"/>
            <a:ext cx="321754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Council Roadside Reserves Project</a:t>
            </a:r>
            <a:endParaRPr lang="en-US" sz="15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1912" y="246945"/>
            <a:ext cx="841963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rgbClr val="4C98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an ‘REF’?</a:t>
            </a:r>
            <a:endParaRPr lang="en-US" sz="2400" dirty="0">
              <a:solidFill>
                <a:srgbClr val="4C9836"/>
              </a:solidFill>
              <a:latin typeface="Arial"/>
              <a:cs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2768" y="0"/>
            <a:ext cx="2752302" cy="118449"/>
          </a:xfrm>
          <a:prstGeom prst="rect">
            <a:avLst/>
          </a:prstGeom>
          <a:solidFill>
            <a:srgbClr val="4C983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3956E3F-7E30-440C-90F9-D3EE32FA9850}"/>
              </a:ext>
            </a:extLst>
          </p:cNvPr>
          <p:cNvSpPr txBox="1">
            <a:spLocks/>
          </p:cNvSpPr>
          <p:nvPr/>
        </p:nvSpPr>
        <p:spPr>
          <a:xfrm>
            <a:off x="271271" y="823096"/>
            <a:ext cx="8627401" cy="333742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198438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type of environmental impact assessment required under Division 5.1 of the EP&amp;A Act. </a:t>
            </a:r>
          </a:p>
          <a:p>
            <a:pPr marL="285750" indent="-198438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Examines the</a:t>
            </a:r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600" dirty="0">
                <a:solidFill>
                  <a:srgbClr val="ED1D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 environmental impacts</a:t>
            </a:r>
            <a:r>
              <a:rPr lang="en-A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a proposed activity.</a:t>
            </a:r>
          </a:p>
          <a:p>
            <a:pPr marL="285750" indent="-198438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Factors that must be assessed are defined in s228 of the </a:t>
            </a:r>
            <a:r>
              <a:rPr lang="en-AU" sz="1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Environmental Planning and Assessment Regulation 2000</a:t>
            </a:r>
            <a:r>
              <a:rPr lang="en-A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198438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Risk-based assessment which considers:</a:t>
            </a:r>
          </a:p>
          <a:p>
            <a:pPr marL="774700" indent="-2349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location and existing environmental factors of the proposed activity;</a:t>
            </a:r>
          </a:p>
          <a:p>
            <a:pPr marL="774700" indent="-2349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potential impacts for the proposed activity on those environmental factors;</a:t>
            </a:r>
          </a:p>
          <a:p>
            <a:pPr marL="774700" indent="-2349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 for successful impact mitigation;</a:t>
            </a:r>
          </a:p>
          <a:p>
            <a:pPr marL="774700" indent="-2349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and stakeholder expectations.</a:t>
            </a:r>
          </a:p>
        </p:txBody>
      </p:sp>
    </p:spTree>
    <p:extLst>
      <p:ext uri="{BB962C8B-B14F-4D97-AF65-F5344CB8AC3E}">
        <p14:creationId xmlns:p14="http://schemas.microsoft.com/office/powerpoint/2010/main" val="1867332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631" y="4676047"/>
            <a:ext cx="966822" cy="3055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9767" y="4610129"/>
            <a:ext cx="942962" cy="4122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4864" y="4588764"/>
            <a:ext cx="5279136" cy="55473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387138" y="4687860"/>
            <a:ext cx="321754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Council Roadside Reserves Project</a:t>
            </a:r>
            <a:endParaRPr lang="en-US" sz="15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1912" y="246945"/>
            <a:ext cx="841963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rgbClr val="4C98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Preparing an REF</a:t>
            </a:r>
            <a:endParaRPr lang="en-US" sz="2400" dirty="0">
              <a:solidFill>
                <a:srgbClr val="4C9836"/>
              </a:solidFill>
              <a:latin typeface="Arial"/>
              <a:cs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2768" y="0"/>
            <a:ext cx="2752302" cy="118449"/>
          </a:xfrm>
          <a:prstGeom prst="rect">
            <a:avLst/>
          </a:prstGeom>
          <a:solidFill>
            <a:srgbClr val="4C983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A87506C-2714-4152-826D-CD0E0443935C}"/>
              </a:ext>
            </a:extLst>
          </p:cNvPr>
          <p:cNvSpPr txBox="1">
            <a:spLocks/>
          </p:cNvSpPr>
          <p:nvPr/>
        </p:nvSpPr>
        <p:spPr>
          <a:xfrm>
            <a:off x="344330" y="759311"/>
            <a:ext cx="8615494" cy="38548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A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Resources:</a:t>
            </a:r>
          </a:p>
          <a:p>
            <a:pPr marL="285750" indent="-196850" algn="l"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‘REF Methodology’ Excel Workbook to guide Council staff through preparing an REF for       roadside projects;</a:t>
            </a:r>
          </a:p>
          <a:p>
            <a:pPr marL="827087" lvl="1" indent="-285750" algn="l">
              <a:lnSpc>
                <a:spcPct val="6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includes links to data sources and lookup tables.</a:t>
            </a:r>
          </a:p>
          <a:p>
            <a:pPr marL="285750" indent="-196850" algn="l">
              <a:lnSpc>
                <a:spcPct val="60000"/>
              </a:lnSpc>
              <a:spcBef>
                <a:spcPts val="12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‘Approval Pathway’ fact sheet to assist Council staff to decide when an REF is required;</a:t>
            </a:r>
          </a:p>
          <a:p>
            <a:pPr marL="285750" indent="-196850" algn="l">
              <a:lnSpc>
                <a:spcPct val="60000"/>
              </a:lnSpc>
              <a:spcBef>
                <a:spcPts val="12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 templates for different types/scale of activities:</a:t>
            </a:r>
            <a:endParaRPr lang="en-AU" sz="1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5500" lvl="1" indent="-285750" algn="l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 Works</a:t>
            </a:r>
          </a:p>
          <a:p>
            <a:pPr marL="825500" lvl="1" indent="-285750" algn="l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Minor Works</a:t>
            </a:r>
          </a:p>
          <a:p>
            <a:pPr marL="825500" lvl="1" indent="-285750" algn="l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Routine activities</a:t>
            </a:r>
          </a:p>
        </p:txBody>
      </p:sp>
    </p:spTree>
    <p:extLst>
      <p:ext uri="{BB962C8B-B14F-4D97-AF65-F5344CB8AC3E}">
        <p14:creationId xmlns:p14="http://schemas.microsoft.com/office/powerpoint/2010/main" val="28989030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775</TotalTime>
  <Words>3202</Words>
  <Application>Microsoft Office PowerPoint</Application>
  <PresentationFormat>On-screen Show (16:9)</PresentationFormat>
  <Paragraphs>400</Paragraphs>
  <Slides>42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Arial</vt:lpstr>
      <vt:lpstr>Calibri</vt:lpstr>
      <vt:lpstr>HelveticaNeueLT Std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Juliano Guedes</dc:creator>
  <cp:lastModifiedBy>Mark Bransdon</cp:lastModifiedBy>
  <cp:revision>191</cp:revision>
  <dcterms:created xsi:type="dcterms:W3CDTF">2019-11-27T00:06:14Z</dcterms:created>
  <dcterms:modified xsi:type="dcterms:W3CDTF">2020-07-04T05:06:02Z</dcterms:modified>
</cp:coreProperties>
</file>